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Lst>
  <p:notesMasterIdLst>
    <p:notesMasterId r:id="rId21"/>
  </p:notesMasterIdLst>
  <p:sldIdLst>
    <p:sldId id="256" r:id="rId2"/>
    <p:sldId id="290" r:id="rId3"/>
    <p:sldId id="263" r:id="rId4"/>
    <p:sldId id="267" r:id="rId5"/>
    <p:sldId id="301" r:id="rId6"/>
    <p:sldId id="305" r:id="rId7"/>
    <p:sldId id="268" r:id="rId8"/>
    <p:sldId id="269" r:id="rId9"/>
    <p:sldId id="303" r:id="rId10"/>
    <p:sldId id="297" r:id="rId11"/>
    <p:sldId id="304" r:id="rId12"/>
    <p:sldId id="261" r:id="rId13"/>
    <p:sldId id="277" r:id="rId14"/>
    <p:sldId id="271" r:id="rId15"/>
    <p:sldId id="273" r:id="rId16"/>
    <p:sldId id="275" r:id="rId17"/>
    <p:sldId id="276" r:id="rId18"/>
    <p:sldId id="306"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1AD002-635C-414D-A6B5-CEBE087267FC}" v="109" dt="2021-11-22T08:56:49.442"/>
    <p1510:client id="{D000E409-C431-4605-9DE9-33F3EB0F3899}" v="4" dt="2021-11-22T07:50:38.830"/>
    <p1510:client id="{EA15EC71-0FD1-43DF-910E-D2F3EC17AEF4}" v="27" dt="2021-11-22T08:18:14.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82780" autoAdjust="0"/>
  </p:normalViewPr>
  <p:slideViewPr>
    <p:cSldViewPr snapToGrid="0">
      <p:cViewPr>
        <p:scale>
          <a:sx n="66" d="100"/>
          <a:sy n="66" d="100"/>
        </p:scale>
        <p:origin x="81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F1A88-0F1D-41ED-85BA-A9F706625D60}"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B49C4-6921-4CC7-BADA-FCE0680268B6}" type="slidenum">
              <a:rPr lang="en-US" smtClean="0"/>
              <a:t>‹#›</a:t>
            </a:fld>
            <a:endParaRPr lang="en-US"/>
          </a:p>
        </p:txBody>
      </p:sp>
    </p:spTree>
    <p:extLst>
      <p:ext uri="{BB962C8B-B14F-4D97-AF65-F5344CB8AC3E}">
        <p14:creationId xmlns:p14="http://schemas.microsoft.com/office/powerpoint/2010/main" val="2197078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3B49C4-6921-4CC7-BADA-FCE0680268B6}" type="slidenum">
              <a:rPr lang="en-US" smtClean="0"/>
              <a:t>3</a:t>
            </a:fld>
            <a:endParaRPr lang="en-US"/>
          </a:p>
        </p:txBody>
      </p:sp>
    </p:spTree>
    <p:extLst>
      <p:ext uri="{BB962C8B-B14F-4D97-AF65-F5344CB8AC3E}">
        <p14:creationId xmlns:p14="http://schemas.microsoft.com/office/powerpoint/2010/main" val="3918656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3B49C4-6921-4CC7-BADA-FCE0680268B6}" type="slidenum">
              <a:rPr lang="en-US" smtClean="0"/>
              <a:t>6</a:t>
            </a:fld>
            <a:endParaRPr lang="en-US"/>
          </a:p>
        </p:txBody>
      </p:sp>
    </p:spTree>
    <p:extLst>
      <p:ext uri="{BB962C8B-B14F-4D97-AF65-F5344CB8AC3E}">
        <p14:creationId xmlns:p14="http://schemas.microsoft.com/office/powerpoint/2010/main" val="308378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3B49C4-6921-4CC7-BADA-FCE0680268B6}" type="slidenum">
              <a:rPr lang="en-US" smtClean="0"/>
              <a:t>7</a:t>
            </a:fld>
            <a:endParaRPr lang="en-US"/>
          </a:p>
        </p:txBody>
      </p:sp>
    </p:spTree>
    <p:extLst>
      <p:ext uri="{BB962C8B-B14F-4D97-AF65-F5344CB8AC3E}">
        <p14:creationId xmlns:p14="http://schemas.microsoft.com/office/powerpoint/2010/main" val="1668276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Values : </a:t>
            </a:r>
          </a:p>
          <a:p>
            <a:pPr marL="0" indent="0">
              <a:buNone/>
            </a:pPr>
            <a:r>
              <a:rPr lang="en-US" dirty="0"/>
              <a:t>Shared rules </a:t>
            </a:r>
          </a:p>
          <a:p>
            <a:pPr marL="0" indent="0">
              <a:buNone/>
            </a:pPr>
            <a:r>
              <a:rPr lang="en-US" dirty="0"/>
              <a:t>Used to judge the world around us </a:t>
            </a:r>
          </a:p>
          <a:p>
            <a:endParaRPr lang="en-US" dirty="0"/>
          </a:p>
        </p:txBody>
      </p:sp>
      <p:sp>
        <p:nvSpPr>
          <p:cNvPr id="4" name="Slide Number Placeholder 3"/>
          <p:cNvSpPr>
            <a:spLocks noGrp="1"/>
          </p:cNvSpPr>
          <p:nvPr>
            <p:ph type="sldNum" sz="quarter" idx="5"/>
          </p:nvPr>
        </p:nvSpPr>
        <p:spPr/>
        <p:txBody>
          <a:bodyPr/>
          <a:lstStyle/>
          <a:p>
            <a:fld id="{CD3B49C4-6921-4CC7-BADA-FCE0680268B6}" type="slidenum">
              <a:rPr lang="en-US" smtClean="0"/>
              <a:t>8</a:t>
            </a:fld>
            <a:endParaRPr lang="en-US"/>
          </a:p>
        </p:txBody>
      </p:sp>
    </p:spTree>
    <p:extLst>
      <p:ext uri="{BB962C8B-B14F-4D97-AF65-F5344CB8AC3E}">
        <p14:creationId xmlns:p14="http://schemas.microsoft.com/office/powerpoint/2010/main" val="62846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3B49C4-6921-4CC7-BADA-FCE0680268B6}" type="slidenum">
              <a:rPr lang="en-US" smtClean="0"/>
              <a:t>13</a:t>
            </a:fld>
            <a:endParaRPr lang="en-US"/>
          </a:p>
        </p:txBody>
      </p:sp>
    </p:spTree>
    <p:extLst>
      <p:ext uri="{BB962C8B-B14F-4D97-AF65-F5344CB8AC3E}">
        <p14:creationId xmlns:p14="http://schemas.microsoft.com/office/powerpoint/2010/main" val="245793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Values : </a:t>
            </a:r>
          </a:p>
          <a:p>
            <a:pPr marL="0" indent="0">
              <a:buNone/>
            </a:pPr>
            <a:r>
              <a:rPr lang="en-US" dirty="0"/>
              <a:t>Shared rules </a:t>
            </a:r>
          </a:p>
          <a:p>
            <a:pPr marL="0" indent="0">
              <a:buNone/>
            </a:pPr>
            <a:r>
              <a:rPr lang="en-US" dirty="0"/>
              <a:t>Used to judge the world around us </a:t>
            </a:r>
          </a:p>
          <a:p>
            <a:endParaRPr lang="en-US" dirty="0"/>
          </a:p>
        </p:txBody>
      </p:sp>
      <p:sp>
        <p:nvSpPr>
          <p:cNvPr id="4" name="Slide Number Placeholder 3"/>
          <p:cNvSpPr>
            <a:spLocks noGrp="1"/>
          </p:cNvSpPr>
          <p:nvPr>
            <p:ph type="sldNum" sz="quarter" idx="5"/>
          </p:nvPr>
        </p:nvSpPr>
        <p:spPr/>
        <p:txBody>
          <a:bodyPr/>
          <a:lstStyle/>
          <a:p>
            <a:fld id="{CD3B49C4-6921-4CC7-BADA-FCE0680268B6}" type="slidenum">
              <a:rPr lang="en-US" smtClean="0"/>
              <a:t>14</a:t>
            </a:fld>
            <a:endParaRPr lang="en-US"/>
          </a:p>
        </p:txBody>
      </p:sp>
    </p:spTree>
    <p:extLst>
      <p:ext uri="{BB962C8B-B14F-4D97-AF65-F5344CB8AC3E}">
        <p14:creationId xmlns:p14="http://schemas.microsoft.com/office/powerpoint/2010/main" val="1987321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CD3B49C4-6921-4CC7-BADA-FCE0680268B6}" type="slidenum">
              <a:rPr lang="en-US" smtClean="0"/>
              <a:t>15</a:t>
            </a:fld>
            <a:endParaRPr lang="en-US"/>
          </a:p>
        </p:txBody>
      </p:sp>
    </p:spTree>
    <p:extLst>
      <p:ext uri="{BB962C8B-B14F-4D97-AF65-F5344CB8AC3E}">
        <p14:creationId xmlns:p14="http://schemas.microsoft.com/office/powerpoint/2010/main" val="2824736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CD3B49C4-6921-4CC7-BADA-FCE0680268B6}" type="slidenum">
              <a:rPr lang="en-US" smtClean="0"/>
              <a:t>16</a:t>
            </a:fld>
            <a:endParaRPr lang="en-US"/>
          </a:p>
        </p:txBody>
      </p:sp>
    </p:spTree>
    <p:extLst>
      <p:ext uri="{BB962C8B-B14F-4D97-AF65-F5344CB8AC3E}">
        <p14:creationId xmlns:p14="http://schemas.microsoft.com/office/powerpoint/2010/main" val="2646943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CD3B49C4-6921-4CC7-BADA-FCE0680268B6}" type="slidenum">
              <a:rPr lang="en-US" smtClean="0"/>
              <a:t>17</a:t>
            </a:fld>
            <a:endParaRPr lang="en-US"/>
          </a:p>
        </p:txBody>
      </p:sp>
    </p:spTree>
    <p:extLst>
      <p:ext uri="{BB962C8B-B14F-4D97-AF65-F5344CB8AC3E}">
        <p14:creationId xmlns:p14="http://schemas.microsoft.com/office/powerpoint/2010/main" val="1051123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3452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624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79298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8173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62069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15432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52843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99681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11DAB-71A2-44C9-B830-25E19DC5833C}"/>
              </a:ext>
            </a:extLst>
          </p:cNvPr>
          <p:cNvSpPr>
            <a:spLocks noGrp="1"/>
          </p:cNvSpPr>
          <p:nvPr>
            <p:ph type="title" hasCustomPrompt="1"/>
          </p:nvPr>
        </p:nvSpPr>
        <p:spPr>
          <a:xfrm>
            <a:off x="914400" y="914401"/>
            <a:ext cx="6400800" cy="685800"/>
          </a:xfrm>
        </p:spPr>
        <p:txBody>
          <a:bodyPr>
            <a:noAutofit/>
          </a:bodyPr>
          <a:lstStyle>
            <a:lvl1pPr>
              <a:defRPr sz="4000">
                <a:solidFill>
                  <a:schemeClr val="tx1">
                    <a:lumMod val="75000"/>
                    <a:lumOff val="25000"/>
                  </a:schemeClr>
                </a:solidFill>
              </a:defRPr>
            </a:lvl1pPr>
          </a:lstStyle>
          <a:p>
            <a:r>
              <a:rPr lang="en-US" dirty="0"/>
              <a:t>Add title</a:t>
            </a:r>
          </a:p>
        </p:txBody>
      </p:sp>
      <p:sp>
        <p:nvSpPr>
          <p:cNvPr id="10" name="Text Placeholder 9">
            <a:extLst>
              <a:ext uri="{FF2B5EF4-FFF2-40B4-BE49-F238E27FC236}">
                <a16:creationId xmlns:a16="http://schemas.microsoft.com/office/drawing/2014/main" id="{5F9B5FD0-EA88-4EA1-89FF-A0346C36D9C6}"/>
              </a:ext>
            </a:extLst>
          </p:cNvPr>
          <p:cNvSpPr>
            <a:spLocks noGrp="1"/>
          </p:cNvSpPr>
          <p:nvPr>
            <p:ph type="body" sz="quarter" idx="11"/>
          </p:nvPr>
        </p:nvSpPr>
        <p:spPr>
          <a:xfrm>
            <a:off x="914400" y="2203704"/>
            <a:ext cx="6400800" cy="4206240"/>
          </a:xfrm>
        </p:spPr>
        <p:txBody>
          <a:bodyPr>
            <a:normAutofit/>
          </a:bodyPr>
          <a:lstStyle>
            <a:lvl1pPr>
              <a:defRPr sz="1800">
                <a:solidFill>
                  <a:schemeClr val="tx1">
                    <a:lumMod val="75000"/>
                    <a:lumOff val="25000"/>
                  </a:schemeClr>
                </a:solidFill>
              </a:defRPr>
            </a:lvl1pPr>
          </a:lstStyle>
          <a:p>
            <a:pPr lvl="0"/>
            <a:r>
              <a:rPr lang="en-US"/>
              <a:t>Click to edit Master text styles</a:t>
            </a:r>
          </a:p>
        </p:txBody>
      </p:sp>
    </p:spTree>
    <p:extLst>
      <p:ext uri="{BB962C8B-B14F-4D97-AF65-F5344CB8AC3E}">
        <p14:creationId xmlns:p14="http://schemas.microsoft.com/office/powerpoint/2010/main" val="4136917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accent4"/>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6103AFC-AC4C-4756-AEEE-B0D669AC8C89}"/>
              </a:ext>
            </a:extLst>
          </p:cNvPr>
          <p:cNvPicPr>
            <a:picLocks noChangeAspect="1"/>
          </p:cNvPicPr>
          <p:nvPr userDrawn="1"/>
        </p:nvPicPr>
        <p:blipFill>
          <a:blip r:embed="rId2">
            <a:extLst>
              <a:ext uri="{96DAC541-7B7A-43D3-8B79-37D633B846F1}">
                <asvg:svgBlip xmlns:asvg="http://schemas.microsoft.com/office/drawing/2016/SVG/main" r:embed="rId3"/>
              </a:ext>
            </a:extLst>
          </a:blip>
          <a:srcRect b="44880"/>
          <a:stretch>
            <a:fillRect/>
          </a:stretch>
        </p:blipFill>
        <p:spPr>
          <a:xfrm>
            <a:off x="878302" y="469222"/>
            <a:ext cx="10424160" cy="6388778"/>
          </a:xfrm>
          <a:custGeom>
            <a:avLst/>
            <a:gdLst>
              <a:gd name="connsiteX0" fmla="*/ 0 w 10424160"/>
              <a:gd name="connsiteY0" fmla="*/ 0 h 6388778"/>
              <a:gd name="connsiteX1" fmla="*/ 10424160 w 10424160"/>
              <a:gd name="connsiteY1" fmla="*/ 0 h 6388778"/>
              <a:gd name="connsiteX2" fmla="*/ 10424160 w 10424160"/>
              <a:gd name="connsiteY2" fmla="*/ 6388778 h 6388778"/>
              <a:gd name="connsiteX3" fmla="*/ 0 w 10424160"/>
              <a:gd name="connsiteY3" fmla="*/ 6388778 h 6388778"/>
            </a:gdLst>
            <a:ahLst/>
            <a:cxnLst>
              <a:cxn ang="0">
                <a:pos x="connsiteX0" y="connsiteY0"/>
              </a:cxn>
              <a:cxn ang="0">
                <a:pos x="connsiteX1" y="connsiteY1"/>
              </a:cxn>
              <a:cxn ang="0">
                <a:pos x="connsiteX2" y="connsiteY2"/>
              </a:cxn>
              <a:cxn ang="0">
                <a:pos x="connsiteX3" y="connsiteY3"/>
              </a:cxn>
            </a:cxnLst>
            <a:rect l="l" t="t" r="r" b="b"/>
            <a:pathLst>
              <a:path w="10424160" h="6388778">
                <a:moveTo>
                  <a:pt x="0" y="0"/>
                </a:moveTo>
                <a:lnTo>
                  <a:pt x="10424160" y="0"/>
                </a:lnTo>
                <a:lnTo>
                  <a:pt x="10424160" y="6388778"/>
                </a:lnTo>
                <a:lnTo>
                  <a:pt x="0" y="6388778"/>
                </a:lnTo>
                <a:close/>
              </a:path>
            </a:pathLst>
          </a:custGeom>
        </p:spPr>
      </p:pic>
      <p:sp>
        <p:nvSpPr>
          <p:cNvPr id="5" name="Title 1">
            <a:extLst>
              <a:ext uri="{FF2B5EF4-FFF2-40B4-BE49-F238E27FC236}">
                <a16:creationId xmlns:a16="http://schemas.microsoft.com/office/drawing/2014/main" id="{A4604EF9-570E-48F5-BA06-DEB9EB7F7D59}"/>
              </a:ext>
            </a:extLst>
          </p:cNvPr>
          <p:cNvSpPr>
            <a:spLocks noGrp="1"/>
          </p:cNvSpPr>
          <p:nvPr>
            <p:ph type="title" hasCustomPrompt="1"/>
          </p:nvPr>
        </p:nvSpPr>
        <p:spPr>
          <a:xfrm>
            <a:off x="3657599" y="1460692"/>
            <a:ext cx="6857999" cy="685800"/>
          </a:xfrm>
        </p:spPr>
        <p:txBody>
          <a:bodyPr>
            <a:normAutofit/>
          </a:bodyPr>
          <a:lstStyle>
            <a:lvl1pPr>
              <a:defRPr sz="4000">
                <a:solidFill>
                  <a:schemeClr val="tx1">
                    <a:lumMod val="75000"/>
                    <a:lumOff val="25000"/>
                  </a:schemeClr>
                </a:solidFill>
              </a:defRPr>
            </a:lvl1pPr>
          </a:lstStyle>
          <a:p>
            <a:r>
              <a:rPr lang="en-US" dirty="0"/>
              <a:t>Add title</a:t>
            </a:r>
          </a:p>
        </p:txBody>
      </p:sp>
      <p:sp>
        <p:nvSpPr>
          <p:cNvPr id="12" name="Text Placeholder 11">
            <a:extLst>
              <a:ext uri="{FF2B5EF4-FFF2-40B4-BE49-F238E27FC236}">
                <a16:creationId xmlns:a16="http://schemas.microsoft.com/office/drawing/2014/main" id="{F0B30880-FB83-4FD8-B7A4-675D68A47928}"/>
              </a:ext>
            </a:extLst>
          </p:cNvPr>
          <p:cNvSpPr>
            <a:spLocks noGrp="1"/>
          </p:cNvSpPr>
          <p:nvPr>
            <p:ph type="body" sz="quarter" idx="11" hasCustomPrompt="1"/>
          </p:nvPr>
        </p:nvSpPr>
        <p:spPr>
          <a:xfrm>
            <a:off x="3657600" y="2438570"/>
            <a:ext cx="6858000" cy="3950208"/>
          </a:xfrm>
        </p:spPr>
        <p:txBody>
          <a:bodyPr>
            <a:normAutofit/>
          </a:bodyPr>
          <a:lstStyle>
            <a:lvl1pPr>
              <a:defRPr sz="1800">
                <a:solidFill>
                  <a:schemeClr val="tx1">
                    <a:lumMod val="75000"/>
                    <a:lumOff val="25000"/>
                  </a:schemeClr>
                </a:solidFill>
              </a:defRPr>
            </a:lvl1pPr>
          </a:lstStyle>
          <a:p>
            <a:pPr lvl="0"/>
            <a:r>
              <a:rPr lang="en-US" dirty="0"/>
              <a:t>Add text</a:t>
            </a:r>
          </a:p>
        </p:txBody>
      </p:sp>
    </p:spTree>
    <p:extLst>
      <p:ext uri="{BB962C8B-B14F-4D97-AF65-F5344CB8AC3E}">
        <p14:creationId xmlns:p14="http://schemas.microsoft.com/office/powerpoint/2010/main" val="911562751"/>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Custom Layout">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C92641-A8C8-41F9-8E1C-7C929693C69C}"/>
              </a:ext>
            </a:extLst>
          </p:cNvPr>
          <p:cNvSpPr>
            <a:spLocks noGrp="1"/>
          </p:cNvSpPr>
          <p:nvPr>
            <p:ph type="title" hasCustomPrompt="1"/>
          </p:nvPr>
        </p:nvSpPr>
        <p:spPr>
          <a:xfrm>
            <a:off x="4389119" y="946653"/>
            <a:ext cx="6857999" cy="653547"/>
          </a:xfrm>
        </p:spPr>
        <p:txBody>
          <a:bodyPr>
            <a:normAutofit/>
          </a:bodyPr>
          <a:lstStyle>
            <a:lvl1pPr>
              <a:defRPr sz="4000">
                <a:solidFill>
                  <a:schemeClr val="bg1"/>
                </a:solidFill>
              </a:defRPr>
            </a:lvl1pPr>
          </a:lstStyle>
          <a:p>
            <a:r>
              <a:rPr lang="en-US" dirty="0"/>
              <a:t>Add title</a:t>
            </a:r>
          </a:p>
        </p:txBody>
      </p:sp>
      <p:sp>
        <p:nvSpPr>
          <p:cNvPr id="7" name="Text Placeholder 6">
            <a:extLst>
              <a:ext uri="{FF2B5EF4-FFF2-40B4-BE49-F238E27FC236}">
                <a16:creationId xmlns:a16="http://schemas.microsoft.com/office/drawing/2014/main" id="{97CC55B6-E9DA-4B68-A0D8-957F46B46517}"/>
              </a:ext>
            </a:extLst>
          </p:cNvPr>
          <p:cNvSpPr>
            <a:spLocks noGrp="1"/>
          </p:cNvSpPr>
          <p:nvPr>
            <p:ph type="body" sz="quarter" idx="11" hasCustomPrompt="1"/>
          </p:nvPr>
        </p:nvSpPr>
        <p:spPr>
          <a:xfrm>
            <a:off x="4389120" y="2062956"/>
            <a:ext cx="6858000" cy="4233672"/>
          </a:xfrm>
        </p:spPr>
        <p:txBody>
          <a:bodyPr>
            <a:normAutofit/>
          </a:bodyPr>
          <a:lstStyle>
            <a:lvl1pPr>
              <a:defRPr sz="1800">
                <a:solidFill>
                  <a:schemeClr val="bg1"/>
                </a:solidFill>
              </a:defRPr>
            </a:lvl1pPr>
          </a:lstStyle>
          <a:p>
            <a:pPr lvl="0"/>
            <a:r>
              <a:rPr lang="en-US" dirty="0"/>
              <a:t>Add text</a:t>
            </a:r>
          </a:p>
        </p:txBody>
      </p:sp>
    </p:spTree>
    <p:extLst>
      <p:ext uri="{BB962C8B-B14F-4D97-AF65-F5344CB8AC3E}">
        <p14:creationId xmlns:p14="http://schemas.microsoft.com/office/powerpoint/2010/main" val="645581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96332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98038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8509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12/15/2021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23220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12/15/2021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5523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12/15/2021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36954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01067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12/15/2021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64306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AC24A9-CCB6-4F8D-B8DB-C2F3692CFA5A}" type="datetimeFigureOut">
              <a:rPr lang="en-US" smtClean="0"/>
              <a:t>12/15/2021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2842210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4" r:id="rId17"/>
    <p:sldLayoutId id="2147483915" r:id="rId18"/>
    <p:sldLayoutId id="2147483916"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horelight.com/student-stories/how-to-deal-with-culture-shock-a-guide-for-international-students/" TargetMode="External"/><Relationship Id="rId2" Type="http://schemas.openxmlformats.org/officeDocument/2006/relationships/hyperlink" Target="https://www.afsusa.org/study-abroad/culture-trek/culture-points/what-are-generalizations-and-stereotypes" TargetMode="External"/><Relationship Id="rId1" Type="http://schemas.openxmlformats.org/officeDocument/2006/relationships/slideLayout" Target="../slideLayouts/slideLayout1.xml"/><Relationship Id="rId5" Type="http://schemas.openxmlformats.org/officeDocument/2006/relationships/hyperlink" Target="https://shrehyagarwal.medium.com/intercultural-communication-a-skill-luxury-cannot-oversee-b41452236158" TargetMode="External"/><Relationship Id="rId4" Type="http://schemas.openxmlformats.org/officeDocument/2006/relationships/hyperlink" Target="https://translations.ph/blog/filipino-slang,-colloquialism,-and-its-us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linedrawing&#10;&#10;Description automatically generated">
            <a:extLst>
              <a:ext uri="{FF2B5EF4-FFF2-40B4-BE49-F238E27FC236}">
                <a16:creationId xmlns:a16="http://schemas.microsoft.com/office/drawing/2014/main" id="{652F49A8-FC76-4A4E-9991-699DD7C3C69C}"/>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6054" b="21668"/>
          <a:stretch/>
        </p:blipFill>
        <p:spPr>
          <a:xfrm>
            <a:off x="1" y="10"/>
            <a:ext cx="12191999" cy="6857990"/>
          </a:xfrm>
          <a:prstGeom prst="rect">
            <a:avLst/>
          </a:prstGeom>
        </p:spPr>
      </p:pic>
      <p:sp>
        <p:nvSpPr>
          <p:cNvPr id="23" name="Isosceles Triangle 9">
            <a:extLst>
              <a:ext uri="{FF2B5EF4-FFF2-40B4-BE49-F238E27FC236}">
                <a16:creationId xmlns:a16="http://schemas.microsoft.com/office/drawing/2014/main" id="{3167F201-EA3A-41F3-8305-5985A44A9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Parallelogram 11">
            <a:extLst>
              <a:ext uri="{FF2B5EF4-FFF2-40B4-BE49-F238E27FC236}">
                <a16:creationId xmlns:a16="http://schemas.microsoft.com/office/drawing/2014/main" id="{FFD44D11-B1C5-420A-9591-370DC8BAA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13">
            <a:extLst>
              <a:ext uri="{FF2B5EF4-FFF2-40B4-BE49-F238E27FC236}">
                <a16:creationId xmlns:a16="http://schemas.microsoft.com/office/drawing/2014/main" id="{9FF46BC6-C78D-47E7-87CF-A1DD38B02B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15">
            <a:extLst>
              <a:ext uri="{FF2B5EF4-FFF2-40B4-BE49-F238E27FC236}">
                <a16:creationId xmlns:a16="http://schemas.microsoft.com/office/drawing/2014/main" id="{BE3C958F-F320-49F4-9AB7-FD2F51A77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1C4DC544-6AEA-484E-A978-32384E2F9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A1F1470C-B594-449D-A8CD-EB7BC15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B809F8B1-FE88-427F-98C6-1B8CFED8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704200" y="1678665"/>
            <a:ext cx="4569803" cy="2369131"/>
          </a:xfrm>
        </p:spPr>
        <p:txBody>
          <a:bodyPr>
            <a:normAutofit/>
          </a:bodyPr>
          <a:lstStyle/>
          <a:p>
            <a:pPr>
              <a:lnSpc>
                <a:spcPct val="90000"/>
              </a:lnSpc>
            </a:pPr>
            <a:r>
              <a:rPr lang="en-US" sz="4200" b="1" cap="all">
                <a:ea typeface="+mj-lt"/>
                <a:cs typeface="+mj-lt"/>
              </a:rPr>
              <a:t>INTERCULTURAL CONSIDERATION</a:t>
            </a:r>
            <a:endParaRPr lang="en-US" sz="4200">
              <a:ea typeface="+mj-lt"/>
              <a:cs typeface="+mj-lt"/>
            </a:endParaRPr>
          </a:p>
        </p:txBody>
      </p:sp>
      <p:sp>
        <p:nvSpPr>
          <p:cNvPr id="24" name="Rectangle 27">
            <a:extLst>
              <a:ext uri="{FF2B5EF4-FFF2-40B4-BE49-F238E27FC236}">
                <a16:creationId xmlns:a16="http://schemas.microsoft.com/office/drawing/2014/main" id="{2050D290-680D-48D7-9488-498F59E54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E8C81616-E276-41D8-92C5-1C891FE99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86BBDB21-2BF1-4C2F-A790-19FBC789C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9">
            <a:extLst>
              <a:ext uri="{FF2B5EF4-FFF2-40B4-BE49-F238E27FC236}">
                <a16:creationId xmlns:a16="http://schemas.microsoft.com/office/drawing/2014/main" id="{E78FF87C-9F4A-4F75-998D-3ECB6543B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4" descr="A picture containing text, newspaper&#10;&#10;Description automatically generated">
            <a:extLst>
              <a:ext uri="{FF2B5EF4-FFF2-40B4-BE49-F238E27FC236}">
                <a16:creationId xmlns:a16="http://schemas.microsoft.com/office/drawing/2014/main" id="{5B5D0AB8-57A0-4C0B-9A0E-3C21D3D4212B}"/>
              </a:ext>
            </a:extLst>
          </p:cNvPr>
          <p:cNvPicPr>
            <a:picLocks noChangeAspect="1"/>
          </p:cNvPicPr>
          <p:nvPr/>
        </p:nvPicPr>
        <p:blipFill rotWithShape="1">
          <a:blip r:embed="rId2"/>
          <a:srcRect l="23565" r="7414"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54E16C4-8E88-4788-939C-687DC13FBBAF}"/>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nSpc>
                <a:spcPct val="90000"/>
              </a:lnSpc>
            </a:pPr>
            <a:r>
              <a:rPr lang="en-US" sz="2800">
                <a:solidFill>
                  <a:schemeClr val="accent1"/>
                </a:solidFill>
              </a:rPr>
              <a:t>Words have different meanings in different groups and cultures</a:t>
            </a:r>
          </a:p>
        </p:txBody>
      </p:sp>
      <p:sp>
        <p:nvSpPr>
          <p:cNvPr id="4" name="Text Placeholder 3">
            <a:extLst>
              <a:ext uri="{FF2B5EF4-FFF2-40B4-BE49-F238E27FC236}">
                <a16:creationId xmlns:a16="http://schemas.microsoft.com/office/drawing/2014/main" id="{C6CC9A77-60CE-4D42-8E97-990157A99D3E}"/>
              </a:ext>
            </a:extLst>
          </p:cNvPr>
          <p:cNvSpPr>
            <a:spLocks noGrp="1"/>
          </p:cNvSpPr>
          <p:nvPr>
            <p:ph type="body" sz="quarter" idx="11"/>
          </p:nvPr>
        </p:nvSpPr>
        <p:spPr>
          <a:xfrm>
            <a:off x="677334" y="2160589"/>
            <a:ext cx="3851122" cy="1268411"/>
          </a:xfrm>
        </p:spPr>
        <p:txBody>
          <a:bodyPr vert="horz" lIns="91440" tIns="45720" rIns="91440" bIns="45720" rtlCol="0">
            <a:normAutofit/>
          </a:bodyPr>
          <a:lstStyle/>
          <a:p>
            <a:pPr marL="0" indent="0">
              <a:buNone/>
            </a:pPr>
            <a:endParaRPr lang="en-US" b="1" dirty="0">
              <a:solidFill>
                <a:schemeClr val="tx1">
                  <a:lumMod val="75000"/>
                  <a:lumOff val="25000"/>
                </a:schemeClr>
              </a:solidFill>
            </a:endParaRPr>
          </a:p>
          <a:p>
            <a:pPr marL="285750" indent="-228600"/>
            <a:r>
              <a:rPr lang="en-US" dirty="0">
                <a:solidFill>
                  <a:schemeClr val="tx1">
                    <a:lumMod val="75000"/>
                    <a:lumOff val="25000"/>
                  </a:schemeClr>
                </a:solidFill>
              </a:rPr>
              <a:t>Gamers (as a group) slang</a:t>
            </a:r>
          </a:p>
          <a:p>
            <a:pPr marL="742950" lvl="1" indent="-228600"/>
            <a:r>
              <a:rPr lang="en-US" dirty="0"/>
              <a:t>GG – AFK - Bot Frag – Noob</a:t>
            </a:r>
          </a:p>
          <a:p>
            <a:pPr marL="742950" lvl="1" indent="-228600"/>
            <a:endParaRPr lang="en-US" dirty="0"/>
          </a:p>
          <a:p>
            <a:pPr indent="-228600"/>
            <a:endParaRPr lang="en-US" dirty="0">
              <a:solidFill>
                <a:schemeClr val="tx1">
                  <a:lumMod val="75000"/>
                  <a:lumOff val="25000"/>
                </a:schemeClr>
              </a:solidFill>
            </a:endParaRPr>
          </a:p>
        </p:txBody>
      </p:sp>
      <p:cxnSp>
        <p:nvCxnSpPr>
          <p:cNvPr id="24" name="Straight Connector 2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051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17">
            <a:extLst>
              <a:ext uri="{FF2B5EF4-FFF2-40B4-BE49-F238E27FC236}">
                <a16:creationId xmlns:a16="http://schemas.microsoft.com/office/drawing/2014/main" id="{04D68F31-B717-405E-8FDA-18AB5EF2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9" name="Straight Connector 18">
              <a:extLst>
                <a:ext uri="{FF2B5EF4-FFF2-40B4-BE49-F238E27FC236}">
                  <a16:creationId xmlns:a16="http://schemas.microsoft.com/office/drawing/2014/main" id="{B880E025-48FA-41BF-B643-0F8A44B909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B9DE0C2-FDAC-4F0A-87F8-E88ECD0E2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511C30BC-C353-4E3B-B27A-79E55CA45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id="{476261E9-EE37-4446-8A99-BF1624CA4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ED67AA56-9A94-4774-8196-23D0C538D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id="{51ABDD58-0B98-40D3-8540-6BD3C22D2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C1221CB9-937E-4D51-A315-FCDE0A77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84AE7C0B-B7D8-4F7A-A31B-6704BC4A4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16AF0C9F-08B9-458B-B540-A8E3913DF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6FD06311-3180-43A6-86B8-4D1F153FE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extBox 4">
            <a:extLst>
              <a:ext uri="{FF2B5EF4-FFF2-40B4-BE49-F238E27FC236}">
                <a16:creationId xmlns:a16="http://schemas.microsoft.com/office/drawing/2014/main" id="{6E13ECAB-9602-44B2-8E1A-1E48A6275707}"/>
              </a:ext>
            </a:extLst>
          </p:cNvPr>
          <p:cNvSpPr txBox="1"/>
          <p:nvPr/>
        </p:nvSpPr>
        <p:spPr>
          <a:xfrm>
            <a:off x="890423" y="1722427"/>
            <a:ext cx="3742675" cy="2328409"/>
          </a:xfrm>
          <a:prstGeom prst="rect">
            <a:avLst/>
          </a:prstGeom>
        </p:spPr>
        <p:txBody>
          <a:bodyPr vert="horz" lIns="91440" tIns="45720" rIns="91440" bIns="45720" rtlCol="0" anchor="b">
            <a:normAutofit/>
          </a:bodyPr>
          <a:lstStyle/>
          <a:p>
            <a:pPr defTabSz="457200">
              <a:spcBef>
                <a:spcPct val="0"/>
              </a:spcBef>
              <a:spcAft>
                <a:spcPts val="600"/>
              </a:spcAft>
            </a:pPr>
            <a:r>
              <a:rPr lang="en-US" sz="5400">
                <a:solidFill>
                  <a:schemeClr val="accent1"/>
                </a:solidFill>
                <a:latin typeface="+mj-lt"/>
                <a:ea typeface="+mj-ea"/>
                <a:cs typeface="+mj-cs"/>
              </a:rPr>
              <a:t>Egyptian slang</a:t>
            </a:r>
          </a:p>
        </p:txBody>
      </p:sp>
      <p:pic>
        <p:nvPicPr>
          <p:cNvPr id="13" name="Picture 12" descr="A picture containing vector graphics&#10;&#10;Description automatically generated">
            <a:extLst>
              <a:ext uri="{FF2B5EF4-FFF2-40B4-BE49-F238E27FC236}">
                <a16:creationId xmlns:a16="http://schemas.microsoft.com/office/drawing/2014/main" id="{92E3C165-72A1-465C-96AA-07B0DC923E51}"/>
              </a:ext>
            </a:extLst>
          </p:cNvPr>
          <p:cNvPicPr>
            <a:picLocks noChangeAspect="1"/>
          </p:cNvPicPr>
          <p:nvPr/>
        </p:nvPicPr>
        <p:blipFill>
          <a:blip r:embed="rId2"/>
          <a:stretch>
            <a:fillRect/>
          </a:stretch>
        </p:blipFill>
        <p:spPr>
          <a:xfrm>
            <a:off x="4861698" y="1028777"/>
            <a:ext cx="2101348" cy="2101348"/>
          </a:xfrm>
          <a:prstGeom prst="rect">
            <a:avLst/>
          </a:prstGeom>
        </p:spPr>
      </p:pic>
      <p:pic>
        <p:nvPicPr>
          <p:cNvPr id="11" name="Picture 10" descr="Logo, icon&#10;&#10;Description automatically generated">
            <a:extLst>
              <a:ext uri="{FF2B5EF4-FFF2-40B4-BE49-F238E27FC236}">
                <a16:creationId xmlns:a16="http://schemas.microsoft.com/office/drawing/2014/main" id="{A0FA7DF1-7B0C-47F5-AE60-35FFF5484153}"/>
              </a:ext>
            </a:extLst>
          </p:cNvPr>
          <p:cNvPicPr>
            <a:picLocks noChangeAspect="1"/>
          </p:cNvPicPr>
          <p:nvPr/>
        </p:nvPicPr>
        <p:blipFill>
          <a:blip r:embed="rId3"/>
          <a:stretch>
            <a:fillRect/>
          </a:stretch>
        </p:blipFill>
        <p:spPr>
          <a:xfrm>
            <a:off x="7192759" y="1238911"/>
            <a:ext cx="2101348" cy="1681078"/>
          </a:xfrm>
          <a:prstGeom prst="rect">
            <a:avLst/>
          </a:prstGeom>
        </p:spPr>
      </p:pic>
      <p:pic>
        <p:nvPicPr>
          <p:cNvPr id="10" name="Picture 8" descr="A picture containing text, transport, aircraft, balloon&#10;&#10;Description automatically generated">
            <a:extLst>
              <a:ext uri="{FF2B5EF4-FFF2-40B4-BE49-F238E27FC236}">
                <a16:creationId xmlns:a16="http://schemas.microsoft.com/office/drawing/2014/main" id="{17E4C77A-F321-4C57-83C4-2F5C655E2D4B}"/>
              </a:ext>
            </a:extLst>
          </p:cNvPr>
          <p:cNvPicPr>
            <a:picLocks noChangeAspect="1"/>
          </p:cNvPicPr>
          <p:nvPr/>
        </p:nvPicPr>
        <p:blipFill>
          <a:blip r:embed="rId4"/>
          <a:stretch>
            <a:fillRect/>
          </a:stretch>
        </p:blipFill>
        <p:spPr>
          <a:xfrm>
            <a:off x="4861698" y="3956385"/>
            <a:ext cx="2101348" cy="1681078"/>
          </a:xfrm>
          <a:prstGeom prst="rect">
            <a:avLst/>
          </a:prstGeom>
        </p:spPr>
      </p:pic>
      <p:pic>
        <p:nvPicPr>
          <p:cNvPr id="9" name="Picture 6" descr="Logo&#10;&#10;Description automatically generated">
            <a:extLst>
              <a:ext uri="{FF2B5EF4-FFF2-40B4-BE49-F238E27FC236}">
                <a16:creationId xmlns:a16="http://schemas.microsoft.com/office/drawing/2014/main" id="{71C2E325-3DA5-4A17-8501-F0F7AEA2F668}"/>
              </a:ext>
            </a:extLst>
          </p:cNvPr>
          <p:cNvPicPr>
            <a:picLocks noChangeAspect="1"/>
          </p:cNvPicPr>
          <p:nvPr/>
        </p:nvPicPr>
        <p:blipFill>
          <a:blip r:embed="rId5"/>
          <a:stretch>
            <a:fillRect/>
          </a:stretch>
        </p:blipFill>
        <p:spPr>
          <a:xfrm>
            <a:off x="7191646" y="3956385"/>
            <a:ext cx="2101348" cy="1681078"/>
          </a:xfrm>
          <a:prstGeom prst="rect">
            <a:avLst/>
          </a:prstGeom>
        </p:spPr>
      </p:pic>
    </p:spTree>
    <p:extLst>
      <p:ext uri="{BB962C8B-B14F-4D97-AF65-F5344CB8AC3E}">
        <p14:creationId xmlns:p14="http://schemas.microsoft.com/office/powerpoint/2010/main" val="2879526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ollage of people smiling&#10;&#10;Description automatically generated with low confidence">
            <a:extLst>
              <a:ext uri="{FF2B5EF4-FFF2-40B4-BE49-F238E27FC236}">
                <a16:creationId xmlns:a16="http://schemas.microsoft.com/office/drawing/2014/main" id="{D5C7D0B0-9292-4ECB-A596-84F6F890052E}"/>
              </a:ext>
            </a:extLst>
          </p:cNvPr>
          <p:cNvPicPr>
            <a:picLocks noChangeAspect="1"/>
          </p:cNvPicPr>
          <p:nvPr/>
        </p:nvPicPr>
        <p:blipFill rotWithShape="1">
          <a:blip r:embed="rId2">
            <a:extLst>
              <a:ext uri="{28A0092B-C50C-407E-A947-70E740481C1C}">
                <a14:useLocalDpi xmlns:a14="http://schemas.microsoft.com/office/drawing/2010/main" val="0"/>
              </a:ext>
            </a:extLst>
          </a:blip>
          <a:srcRect l="11728" r="1867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4E0C86B-DCE2-429F-AE05-2F03C784D539}"/>
              </a:ext>
            </a:extLst>
          </p:cNvPr>
          <p:cNvSpPr>
            <a:spLocks noGrp="1"/>
          </p:cNvSpPr>
          <p:nvPr>
            <p:ph type="title"/>
          </p:nvPr>
        </p:nvSpPr>
        <p:spPr>
          <a:xfrm>
            <a:off x="677333" y="609600"/>
            <a:ext cx="3851123" cy="1320800"/>
          </a:xfrm>
        </p:spPr>
        <p:txBody>
          <a:bodyPr>
            <a:normAutofit/>
          </a:bodyPr>
          <a:lstStyle/>
          <a:p>
            <a:r>
              <a:rPr lang="en-US"/>
              <a:t>Using Humor</a:t>
            </a:r>
          </a:p>
        </p:txBody>
      </p:sp>
      <p:sp>
        <p:nvSpPr>
          <p:cNvPr id="3" name="Content Placeholder 2">
            <a:extLst>
              <a:ext uri="{FF2B5EF4-FFF2-40B4-BE49-F238E27FC236}">
                <a16:creationId xmlns:a16="http://schemas.microsoft.com/office/drawing/2014/main" id="{497A8E32-BECA-4C47-916B-D2B82A59DACC}"/>
              </a:ext>
            </a:extLst>
          </p:cNvPr>
          <p:cNvSpPr>
            <a:spLocks noGrp="1"/>
          </p:cNvSpPr>
          <p:nvPr>
            <p:ph idx="1"/>
          </p:nvPr>
        </p:nvSpPr>
        <p:spPr>
          <a:xfrm>
            <a:off x="677334" y="2160589"/>
            <a:ext cx="3851122" cy="3880773"/>
          </a:xfrm>
        </p:spPr>
        <p:txBody>
          <a:bodyPr>
            <a:normAutofit/>
          </a:bodyPr>
          <a:lstStyle/>
          <a:p>
            <a:r>
              <a:rPr lang="en-US" b="1">
                <a:ea typeface="+mn-lt"/>
                <a:cs typeface="+mn-lt"/>
              </a:rPr>
              <a:t>Humor </a:t>
            </a:r>
            <a:r>
              <a:rPr lang="en-US">
                <a:ea typeface="+mn-lt"/>
                <a:cs typeface="+mn-lt"/>
              </a:rPr>
              <a:t>is different from country to country, Language to language.</a:t>
            </a:r>
          </a:p>
          <a:p>
            <a:r>
              <a:rPr lang="en-US">
                <a:ea typeface="+mn-lt"/>
                <a:cs typeface="+mn-lt"/>
              </a:rPr>
              <a:t>This is because of social and cultural background of people.</a:t>
            </a:r>
          </a:p>
          <a:p>
            <a:r>
              <a:rPr lang="en-US">
                <a:ea typeface="+mn-lt"/>
                <a:cs typeface="+mn-lt"/>
              </a:rPr>
              <a:t>Something you find it funny maybe not to another. It may be even considered offensive.</a:t>
            </a:r>
          </a:p>
        </p:txBody>
      </p:sp>
      <p:cxnSp>
        <p:nvCxnSpPr>
          <p:cNvPr id="24" name="Straight Connector 26">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79396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C86B-DCE2-429F-AE05-2F03C784D539}"/>
              </a:ext>
            </a:extLst>
          </p:cNvPr>
          <p:cNvSpPr>
            <a:spLocks noGrp="1"/>
          </p:cNvSpPr>
          <p:nvPr>
            <p:ph type="title"/>
          </p:nvPr>
        </p:nvSpPr>
        <p:spPr/>
        <p:txBody>
          <a:bodyPr anchor="b">
            <a:normAutofit/>
          </a:bodyPr>
          <a:lstStyle/>
          <a:p>
            <a:r>
              <a:rPr lang="en-US" sz="3400" dirty="0"/>
              <a:t>Influence of cultures on humor </a:t>
            </a:r>
          </a:p>
        </p:txBody>
      </p:sp>
      <p:sp>
        <p:nvSpPr>
          <p:cNvPr id="3" name="Content Placeholder 2">
            <a:extLst>
              <a:ext uri="{FF2B5EF4-FFF2-40B4-BE49-F238E27FC236}">
                <a16:creationId xmlns:a16="http://schemas.microsoft.com/office/drawing/2014/main" id="{497A8E32-BECA-4C47-916B-D2B82A59DACC}"/>
              </a:ext>
            </a:extLst>
          </p:cNvPr>
          <p:cNvSpPr>
            <a:spLocks noGrp="1"/>
          </p:cNvSpPr>
          <p:nvPr>
            <p:ph idx="1"/>
          </p:nvPr>
        </p:nvSpPr>
        <p:spPr>
          <a:xfrm>
            <a:off x="677334" y="2160589"/>
            <a:ext cx="8596668" cy="2003197"/>
          </a:xfrm>
        </p:spPr>
        <p:txBody>
          <a:bodyPr anchor="t">
            <a:normAutofit/>
          </a:bodyPr>
          <a:lstStyle/>
          <a:p>
            <a:r>
              <a:rPr lang="en-US" dirty="0">
                <a:ea typeface="+mn-lt"/>
                <a:cs typeface="+mn-lt"/>
              </a:rPr>
              <a:t>British are sharply sarcastic.</a:t>
            </a:r>
          </a:p>
          <a:p>
            <a:r>
              <a:rPr lang="en-US" dirty="0">
                <a:ea typeface="+mn-lt"/>
                <a:cs typeface="+mn-lt"/>
              </a:rPr>
              <a:t>Americans are great at physical comedy.</a:t>
            </a:r>
          </a:p>
          <a:p>
            <a:r>
              <a:rPr lang="en-US" dirty="0">
                <a:ea typeface="+mn-lt"/>
                <a:cs typeface="+mn-lt"/>
              </a:rPr>
              <a:t>Egyptian memes &amp; Standup comedy shows.</a:t>
            </a:r>
          </a:p>
          <a:p>
            <a:r>
              <a:rPr lang="en-US" dirty="0">
                <a:ea typeface="+mn-lt"/>
                <a:cs typeface="+mn-lt"/>
              </a:rPr>
              <a:t>Korean playing with words and puns.</a:t>
            </a:r>
          </a:p>
        </p:txBody>
      </p:sp>
      <p:sp>
        <p:nvSpPr>
          <p:cNvPr id="4" name="Title 1">
            <a:extLst>
              <a:ext uri="{FF2B5EF4-FFF2-40B4-BE49-F238E27FC236}">
                <a16:creationId xmlns:a16="http://schemas.microsoft.com/office/drawing/2014/main" id="{A6EB076E-2E0E-445E-9445-64BD7B7DC69C}"/>
              </a:ext>
            </a:extLst>
          </p:cNvPr>
          <p:cNvSpPr txBox="1">
            <a:spLocks/>
          </p:cNvSpPr>
          <p:nvPr/>
        </p:nvSpPr>
        <p:spPr>
          <a:xfrm>
            <a:off x="677334" y="4393975"/>
            <a:ext cx="8596668" cy="132080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So ..</a:t>
            </a:r>
            <a:br>
              <a:rPr lang="en-US" sz="2800" dirty="0"/>
            </a:br>
            <a:r>
              <a:rPr lang="en-US" sz="1800" dirty="0">
                <a:solidFill>
                  <a:schemeClr val="tx1">
                    <a:lumMod val="75000"/>
                    <a:lumOff val="25000"/>
                  </a:schemeClr>
                </a:solidFill>
                <a:latin typeface="+mn-lt"/>
                <a:ea typeface="+mn-lt"/>
                <a:cs typeface="+mn-lt"/>
              </a:rPr>
              <a:t>In conclusion humor can be changed by the interests of the culture and that different cultures will have their own sense of humor.</a:t>
            </a:r>
            <a:br>
              <a:rPr lang="en-US" sz="1800" dirty="0">
                <a:solidFill>
                  <a:schemeClr val="tx1">
                    <a:lumMod val="75000"/>
                    <a:lumOff val="25000"/>
                  </a:schemeClr>
                </a:solidFill>
                <a:latin typeface="+mn-lt"/>
                <a:ea typeface="+mn-lt"/>
                <a:cs typeface="+mn-lt"/>
              </a:rPr>
            </a:br>
            <a:endParaRPr lang="en-US" sz="1800" dirty="0">
              <a:solidFill>
                <a:schemeClr val="tx1">
                  <a:lumMod val="75000"/>
                  <a:lumOff val="25000"/>
                </a:schemeClr>
              </a:solidFill>
              <a:latin typeface="+mn-lt"/>
              <a:ea typeface="+mn-lt"/>
              <a:cs typeface="+mn-lt"/>
            </a:endParaRPr>
          </a:p>
        </p:txBody>
      </p:sp>
    </p:spTree>
    <p:extLst>
      <p:ext uri="{BB962C8B-B14F-4D97-AF65-F5344CB8AC3E}">
        <p14:creationId xmlns:p14="http://schemas.microsoft.com/office/powerpoint/2010/main" val="2156531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8F31-BA2D-46D3-98C2-07F83BFD8FFB}"/>
              </a:ext>
            </a:extLst>
          </p:cNvPr>
          <p:cNvSpPr>
            <a:spLocks noGrp="1"/>
          </p:cNvSpPr>
          <p:nvPr>
            <p:ph type="title"/>
          </p:nvPr>
        </p:nvSpPr>
        <p:spPr>
          <a:xfrm>
            <a:off x="822191" y="646176"/>
            <a:ext cx="4485861" cy="1088136"/>
          </a:xfrm>
        </p:spPr>
        <p:txBody>
          <a:bodyPr anchor="b">
            <a:noAutofit/>
          </a:bodyPr>
          <a:lstStyle/>
          <a:p>
            <a:r>
              <a:rPr lang="en-US" b="1">
                <a:effectLst/>
                <a:ea typeface="Calibri" panose="020F0502020204030204" pitchFamily="34" charset="0"/>
                <a:cs typeface="Arial" panose="020B0604020202020204" pitchFamily="34" charset="0"/>
              </a:rPr>
              <a:t>Gender egalitarianism</a:t>
            </a:r>
            <a:r>
              <a:rPr lang="en-US">
                <a:effectLst/>
                <a:ea typeface="Calibri" panose="020F0502020204030204" pitchFamily="34" charset="0"/>
                <a:cs typeface="Arial" panose="020B0604020202020204" pitchFamily="34" charset="0"/>
              </a:rPr>
              <a:t> </a:t>
            </a:r>
            <a:endParaRPr lang="en-US" dirty="0"/>
          </a:p>
        </p:txBody>
      </p:sp>
      <p:sp>
        <p:nvSpPr>
          <p:cNvPr id="5" name="TextBox 4">
            <a:extLst>
              <a:ext uri="{FF2B5EF4-FFF2-40B4-BE49-F238E27FC236}">
                <a16:creationId xmlns:a16="http://schemas.microsoft.com/office/drawing/2014/main" id="{816E17DB-9407-4A8E-9AC0-3DDEAB1F4530}"/>
              </a:ext>
            </a:extLst>
          </p:cNvPr>
          <p:cNvSpPr txBox="1"/>
          <p:nvPr/>
        </p:nvSpPr>
        <p:spPr>
          <a:xfrm>
            <a:off x="411479" y="2652525"/>
            <a:ext cx="4019844" cy="2862322"/>
          </a:xfrm>
          <a:prstGeom prst="rect">
            <a:avLst/>
          </a:prstGeom>
          <a:noFill/>
        </p:spPr>
        <p:txBody>
          <a:bodyPr wrap="square" rtlCol="0">
            <a:spAutoFit/>
          </a:bodyPr>
          <a:lstStyle/>
          <a:p>
            <a:pPr marL="285750" indent="-285750">
              <a:buFont typeface="Arial" panose="020B0604020202020204" pitchFamily="34" charset="0"/>
              <a:buChar char="•"/>
            </a:pPr>
            <a:r>
              <a:rPr lang="en-US">
                <a:effectLst/>
                <a:latin typeface="+mj-lt"/>
                <a:ea typeface="Calibri" panose="020F0502020204030204" pitchFamily="34" charset="0"/>
                <a:cs typeface="Arial" panose="020B0604020202020204" pitchFamily="34" charset="0"/>
              </a:rPr>
              <a:t>Gender egalitarianism believes that men and women, no matter their gender, are equal and must be treated as such. Gender egalitarianism supports equal rights, roles, and responsibilities for men and women.</a:t>
            </a:r>
          </a:p>
          <a:p>
            <a:pPr marL="285750" indent="-285750">
              <a:buFont typeface="Arial" panose="020B0604020202020204" pitchFamily="34" charset="0"/>
              <a:buChar char="•"/>
            </a:pPr>
            <a:endParaRPr lang="en-US"/>
          </a:p>
          <a:p>
            <a:endParaRPr lang="en-US"/>
          </a:p>
          <a:p>
            <a:pPr marL="285750" indent="-285750">
              <a:buFont typeface="Arial" panose="020B0604020202020204" pitchFamily="34" charset="0"/>
              <a:buChar char="•"/>
            </a:pPr>
            <a:endParaRPr lang="en-US" dirty="0"/>
          </a:p>
        </p:txBody>
      </p:sp>
      <p:pic>
        <p:nvPicPr>
          <p:cNvPr id="10" name="Picture 9" descr="Icon&#10;&#10;Description automatically generated">
            <a:extLst>
              <a:ext uri="{FF2B5EF4-FFF2-40B4-BE49-F238E27FC236}">
                <a16:creationId xmlns:a16="http://schemas.microsoft.com/office/drawing/2014/main" id="{D1BBAE35-97CC-4C51-8586-1AE19CCD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29" y="2652525"/>
            <a:ext cx="5127172" cy="3467151"/>
          </a:xfrm>
          <a:prstGeom prst="rect">
            <a:avLst/>
          </a:prstGeom>
        </p:spPr>
      </p:pic>
    </p:spTree>
    <p:extLst>
      <p:ext uri="{BB962C8B-B14F-4D97-AF65-F5344CB8AC3E}">
        <p14:creationId xmlns:p14="http://schemas.microsoft.com/office/powerpoint/2010/main" val="2583318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91C8F31-BA2D-46D3-98C2-07F83BFD8FFB}"/>
              </a:ext>
            </a:extLst>
          </p:cNvPr>
          <p:cNvSpPr>
            <a:spLocks noGrp="1"/>
          </p:cNvSpPr>
          <p:nvPr>
            <p:ph type="title"/>
          </p:nvPr>
        </p:nvSpPr>
        <p:spPr>
          <a:xfrm>
            <a:off x="643467" y="816638"/>
            <a:ext cx="3367359" cy="5224724"/>
          </a:xfrm>
        </p:spPr>
        <p:txBody>
          <a:bodyPr anchor="ctr">
            <a:normAutofit/>
          </a:bodyPr>
          <a:lstStyle/>
          <a:p>
            <a:r>
              <a:rPr lang="en-US" dirty="0">
                <a:effectLst/>
                <a:ea typeface="Calibri" panose="020F0502020204030204" pitchFamily="34" charset="0"/>
                <a:cs typeface="Arial" panose="020B0604020202020204" pitchFamily="34" charset="0"/>
              </a:rPr>
              <a:t>How does culture affect gender egalitarianism?</a:t>
            </a:r>
            <a:endParaRPr lang="en-US" dirty="0"/>
          </a:p>
        </p:txBody>
      </p:sp>
      <p:sp>
        <p:nvSpPr>
          <p:cNvPr id="8" name="Content Placeholder 7">
            <a:extLst>
              <a:ext uri="{FF2B5EF4-FFF2-40B4-BE49-F238E27FC236}">
                <a16:creationId xmlns:a16="http://schemas.microsoft.com/office/drawing/2014/main" id="{600821FB-0DD1-4F81-B789-8D81C52C178E}"/>
              </a:ext>
            </a:extLst>
          </p:cNvPr>
          <p:cNvSpPr>
            <a:spLocks noGrp="1"/>
          </p:cNvSpPr>
          <p:nvPr>
            <p:ph idx="1"/>
          </p:nvPr>
        </p:nvSpPr>
        <p:spPr>
          <a:xfrm>
            <a:off x="4654295" y="816638"/>
            <a:ext cx="4619706" cy="5224724"/>
          </a:xfrm>
        </p:spPr>
        <p:txBody>
          <a:bodyPr anchor="ctr">
            <a:normAutofit/>
          </a:bodyPr>
          <a:lstStyle/>
          <a:p>
            <a:pPr>
              <a:buFont typeface="Courier New" panose="02070309020205020404" pitchFamily="49" charset="0"/>
              <a:buChar char="o"/>
            </a:pPr>
            <a:r>
              <a:rPr lang="en-GB" dirty="0">
                <a:effectLst/>
                <a:latin typeface="+mj-lt"/>
                <a:ea typeface="Calibri" panose="020F0502020204030204" pitchFamily="34" charset="0"/>
                <a:cs typeface="Arial" panose="020B0604020202020204" pitchFamily="34" charset="0"/>
              </a:rPr>
              <a:t>Culture in every society has an impact on the relationship between traditions and the role of gender, and whether society agrees with these needs or </a:t>
            </a:r>
            <a:r>
              <a:rPr lang="en-GB" dirty="0" err="1">
                <a:effectLst/>
                <a:latin typeface="+mj-lt"/>
                <a:ea typeface="Calibri" panose="020F0502020204030204" pitchFamily="34" charset="0"/>
                <a:cs typeface="Arial" panose="020B0604020202020204" pitchFamily="34" charset="0"/>
              </a:rPr>
              <a:t>notHere</a:t>
            </a:r>
            <a:r>
              <a:rPr lang="en-GB" dirty="0">
                <a:effectLst/>
                <a:latin typeface="+mj-lt"/>
                <a:ea typeface="Calibri" panose="020F0502020204030204" pitchFamily="34" charset="0"/>
                <a:cs typeface="Arial" panose="020B0604020202020204" pitchFamily="34" charset="0"/>
              </a:rPr>
              <a:t>, culture plays an important role in how people perceive the role of women in society and that they are able to influence society's </a:t>
            </a:r>
            <a:r>
              <a:rPr lang="en-GB" dirty="0" err="1">
                <a:effectLst/>
                <a:latin typeface="+mj-lt"/>
                <a:ea typeface="Calibri" panose="020F0502020204030204" pitchFamily="34" charset="0"/>
                <a:cs typeface="Arial" panose="020B0604020202020204" pitchFamily="34" charset="0"/>
              </a:rPr>
              <a:t>goals.According</a:t>
            </a:r>
            <a:r>
              <a:rPr lang="en-GB" dirty="0">
                <a:effectLst/>
                <a:latin typeface="+mj-lt"/>
                <a:ea typeface="Calibri" panose="020F0502020204030204" pitchFamily="34" charset="0"/>
                <a:cs typeface="Arial" panose="020B0604020202020204" pitchFamily="34" charset="0"/>
              </a:rPr>
              <a:t> to some studies, Sweden is one of the most gender-equality countries in the world</a:t>
            </a:r>
            <a:endParaRPr lang="en-US" dirty="0"/>
          </a:p>
        </p:txBody>
      </p:sp>
    </p:spTree>
    <p:extLst>
      <p:ext uri="{BB962C8B-B14F-4D97-AF65-F5344CB8AC3E}">
        <p14:creationId xmlns:p14="http://schemas.microsoft.com/office/powerpoint/2010/main" val="409862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C86B-DCE2-429F-AE05-2F03C784D539}"/>
              </a:ext>
            </a:extLst>
          </p:cNvPr>
          <p:cNvSpPr>
            <a:spLocks noGrp="1"/>
          </p:cNvSpPr>
          <p:nvPr>
            <p:ph type="title"/>
          </p:nvPr>
        </p:nvSpPr>
        <p:spPr>
          <a:xfrm>
            <a:off x="411480" y="987552"/>
            <a:ext cx="4485861" cy="1088136"/>
          </a:xfrm>
        </p:spPr>
        <p:txBody>
          <a:bodyPr anchor="b">
            <a:noAutofit/>
          </a:bodyPr>
          <a:lstStyle/>
          <a:p>
            <a:r>
              <a:rPr lang="en-US" dirty="0">
                <a:effectLst/>
                <a:ea typeface="Calibri" panose="020F0502020204030204" pitchFamily="34" charset="0"/>
                <a:cs typeface="Arial" panose="020B0604020202020204" pitchFamily="34" charset="0"/>
              </a:rPr>
              <a:t>What Is Cultural Variation?</a:t>
            </a:r>
            <a:endParaRPr lang="en-US" dirty="0"/>
          </a:p>
        </p:txBody>
      </p:sp>
      <p:sp>
        <p:nvSpPr>
          <p:cNvPr id="3" name="Content Placeholder 2">
            <a:extLst>
              <a:ext uri="{FF2B5EF4-FFF2-40B4-BE49-F238E27FC236}">
                <a16:creationId xmlns:a16="http://schemas.microsoft.com/office/drawing/2014/main" id="{497A8E32-BECA-4C47-916B-D2B82A59DACC}"/>
              </a:ext>
            </a:extLst>
          </p:cNvPr>
          <p:cNvSpPr>
            <a:spLocks noGrp="1"/>
          </p:cNvSpPr>
          <p:nvPr>
            <p:ph idx="1"/>
          </p:nvPr>
        </p:nvSpPr>
        <p:spPr>
          <a:xfrm>
            <a:off x="411479" y="2688336"/>
            <a:ext cx="4498848" cy="3584448"/>
          </a:xfrm>
        </p:spPr>
        <p:txBody>
          <a:bodyPr anchor="t">
            <a:normAutofit/>
          </a:bodyPr>
          <a:lstStyle/>
          <a:p>
            <a:r>
              <a:rPr lang="en-US" sz="1800" dirty="0">
                <a:effectLst/>
                <a:latin typeface="+mj-lt"/>
                <a:ea typeface="Calibri" panose="020F0502020204030204" pitchFamily="34" charset="0"/>
                <a:cs typeface="Arial" panose="020B0604020202020204" pitchFamily="34" charset="0"/>
              </a:rPr>
              <a:t>Cultural variation refers to the differences in social behaviors that different cultures exhibit around the world. What may be considered good etiquette in one culture may be considered bad etiquette in another. Cultural variations become obvious when put side by side in large multicultural cities.</a:t>
            </a:r>
            <a:endParaRPr lang="en-US" sz="1800" dirty="0">
              <a:latin typeface="+mj-lt"/>
            </a:endParaRPr>
          </a:p>
        </p:txBody>
      </p:sp>
      <p:sp>
        <p:nvSpPr>
          <p:cNvPr id="17" name="Rectangle 2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2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249C5930-B7DE-49F7-B1FE-465DB9F66476}"/>
              </a:ext>
            </a:extLst>
          </p:cNvPr>
          <p:cNvPicPr>
            <a:picLocks noChangeAspect="1"/>
          </p:cNvPicPr>
          <p:nvPr/>
        </p:nvPicPr>
        <p:blipFill>
          <a:blip r:embed="rId3" cstate="print">
            <a:extLst>
              <a:ext uri="{28A0092B-C50C-407E-A947-70E740481C1C}">
                <a14:useLocalDpi xmlns:a14="http://schemas.microsoft.com/office/drawing/2010/main" val="0"/>
              </a:ext>
            </a:extLst>
          </a:blip>
          <a:srcRect l="9347" r="934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777638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C86B-DCE2-429F-AE05-2F03C784D539}"/>
              </a:ext>
            </a:extLst>
          </p:cNvPr>
          <p:cNvSpPr>
            <a:spLocks noGrp="1"/>
          </p:cNvSpPr>
          <p:nvPr>
            <p:ph type="title"/>
          </p:nvPr>
        </p:nvSpPr>
        <p:spPr>
          <a:xfrm>
            <a:off x="411479" y="982312"/>
            <a:ext cx="4485861" cy="1088136"/>
          </a:xfrm>
        </p:spPr>
        <p:txBody>
          <a:bodyPr anchor="b">
            <a:noAutofit/>
          </a:bodyPr>
          <a:lstStyle/>
          <a:p>
            <a:r>
              <a:rPr lang="en-US" dirty="0"/>
              <a:t>Different time-zones</a:t>
            </a:r>
          </a:p>
        </p:txBody>
      </p:sp>
      <p:sp>
        <p:nvSpPr>
          <p:cNvPr id="3" name="Content Placeholder 2">
            <a:extLst>
              <a:ext uri="{FF2B5EF4-FFF2-40B4-BE49-F238E27FC236}">
                <a16:creationId xmlns:a16="http://schemas.microsoft.com/office/drawing/2014/main" id="{497A8E32-BECA-4C47-916B-D2B82A59DACC}"/>
              </a:ext>
            </a:extLst>
          </p:cNvPr>
          <p:cNvSpPr>
            <a:spLocks noGrp="1"/>
          </p:cNvSpPr>
          <p:nvPr>
            <p:ph idx="1"/>
          </p:nvPr>
        </p:nvSpPr>
        <p:spPr>
          <a:xfrm>
            <a:off x="411479" y="2688336"/>
            <a:ext cx="4910327" cy="3584448"/>
          </a:xfrm>
        </p:spPr>
        <p:txBody>
          <a:bodyPr anchor="t">
            <a:normAutofit/>
          </a:bodyPr>
          <a:lstStyle/>
          <a:p>
            <a:pPr marL="57150" marR="0" indent="-285750" algn="l">
              <a:lnSpc>
                <a:spcPct val="107000"/>
              </a:lnSpc>
              <a:spcBef>
                <a:spcPts val="0"/>
              </a:spcBef>
              <a:spcAft>
                <a:spcPts val="800"/>
              </a:spcAft>
              <a:buFont typeface="Wingdings" panose="05000000000000000000" pitchFamily="2" charset="2"/>
              <a:buChar char="Ø"/>
            </a:pPr>
            <a:r>
              <a:rPr lang="en-US" sz="1800" dirty="0">
                <a:effectLst/>
                <a:latin typeface="+mj-lt"/>
                <a:ea typeface="Calibri" panose="020F0502020204030204" pitchFamily="34" charset="0"/>
                <a:cs typeface="Arial" panose="020B0604020202020204" pitchFamily="34" charset="0"/>
              </a:rPr>
              <a:t>Working with other cultures: it's about       	time!</a:t>
            </a:r>
          </a:p>
          <a:p>
            <a:pPr marL="57150" marR="0" indent="-285750" algn="l">
              <a:lnSpc>
                <a:spcPct val="107000"/>
              </a:lnSpc>
              <a:spcBef>
                <a:spcPts val="0"/>
              </a:spcBef>
              <a:spcAft>
                <a:spcPts val="800"/>
              </a:spcAft>
              <a:buFont typeface="Wingdings" panose="05000000000000000000" pitchFamily="2" charset="2"/>
              <a:buChar char="Ø"/>
            </a:pPr>
            <a:r>
              <a:rPr lang="en-US" sz="1800" dirty="0">
                <a:effectLst/>
                <a:latin typeface="+mj-lt"/>
                <a:ea typeface="Calibri" panose="020F0502020204030204" pitchFamily="34" charset="0"/>
                <a:cs typeface="Arial" panose="020B0604020202020204" pitchFamily="34" charset="0"/>
              </a:rPr>
              <a:t>Just as different parts of the world have different time zones, they also have varying perceptions of time. In many cultures, people live in the present. They find the western view of time strange. For example, Arabs call Westerners slaves to the clock. When interacting with other cultures, it's wise to develop your sense of patience.</a:t>
            </a:r>
          </a:p>
        </p:txBody>
      </p:sp>
      <p:sp>
        <p:nvSpPr>
          <p:cNvPr id="17" name="Rectangle 2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2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icture containing text, clock, green&#10;&#10;Description automatically generated">
            <a:extLst>
              <a:ext uri="{FF2B5EF4-FFF2-40B4-BE49-F238E27FC236}">
                <a16:creationId xmlns:a16="http://schemas.microsoft.com/office/drawing/2014/main" id="{D84D30BD-0E2A-45F1-BF75-8B5ACFBC2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1110643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C0E1C27-9301-4A92-BC3D-5B8A22D87C41}"/>
              </a:ext>
            </a:extLst>
          </p:cNvPr>
          <p:cNvSpPr>
            <a:spLocks noGrp="1"/>
          </p:cNvSpPr>
          <p:nvPr>
            <p:ph type="subTitle" idx="1"/>
          </p:nvPr>
        </p:nvSpPr>
        <p:spPr>
          <a:xfrm>
            <a:off x="1030514" y="901234"/>
            <a:ext cx="8142515" cy="753396"/>
          </a:xfrm>
        </p:spPr>
        <p:txBody>
          <a:bodyPr/>
          <a:lstStyle/>
          <a:p>
            <a:pPr algn="l">
              <a:spcBef>
                <a:spcPct val="0"/>
              </a:spcBef>
            </a:pPr>
            <a:r>
              <a:rPr lang="en-US" sz="3600" dirty="0">
                <a:solidFill>
                  <a:schemeClr val="accent1"/>
                </a:solidFill>
                <a:latin typeface="+mj-lt"/>
                <a:cs typeface="Arial" panose="020B0604020202020204" pitchFamily="34" charset="0"/>
              </a:rPr>
              <a:t>References</a:t>
            </a:r>
            <a:endParaRPr lang="en-GB" sz="3600" dirty="0">
              <a:solidFill>
                <a:schemeClr val="accent1"/>
              </a:solidFill>
              <a:latin typeface="+mj-lt"/>
              <a:cs typeface="Arial" panose="020B0604020202020204" pitchFamily="34" charset="0"/>
            </a:endParaRPr>
          </a:p>
        </p:txBody>
      </p:sp>
      <p:sp>
        <p:nvSpPr>
          <p:cNvPr id="4" name="Subtitle 2">
            <a:extLst>
              <a:ext uri="{FF2B5EF4-FFF2-40B4-BE49-F238E27FC236}">
                <a16:creationId xmlns:a16="http://schemas.microsoft.com/office/drawing/2014/main" id="{05518D51-D5F0-4C68-A8DD-0F3547CBBAC9}"/>
              </a:ext>
            </a:extLst>
          </p:cNvPr>
          <p:cNvSpPr txBox="1">
            <a:spLocks/>
          </p:cNvSpPr>
          <p:nvPr/>
        </p:nvSpPr>
        <p:spPr>
          <a:xfrm>
            <a:off x="1030514" y="1654629"/>
            <a:ext cx="8142515" cy="4180113"/>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342900" indent="-342900" algn="l">
              <a:lnSpc>
                <a:spcPct val="150000"/>
              </a:lnSpc>
              <a:buFont typeface="Wingdings 3" charset="2"/>
              <a:buChar char=""/>
            </a:pPr>
            <a:r>
              <a:rPr lang="en-US" sz="1600" dirty="0">
                <a:solidFill>
                  <a:schemeClr val="tx1">
                    <a:lumMod val="75000"/>
                    <a:lumOff val="25000"/>
                  </a:schemeClr>
                </a:solidFill>
                <a:latin typeface="+mj-lt"/>
                <a:cs typeface="Arial" panose="020B0604020202020204" pitchFamily="34" charset="0"/>
                <a:hlinkClick r:id="rId2">
                  <a:extLst>
                    <a:ext uri="{A12FA001-AC4F-418D-AE19-62706E023703}">
                      <ahyp:hlinkClr xmlns:ahyp="http://schemas.microsoft.com/office/drawing/2018/hyperlinkcolor" val="tx"/>
                    </a:ext>
                  </a:extLst>
                </a:hlinkClick>
              </a:rPr>
              <a:t>https://www.afsusa.org/study-abroad/culture-trek/culture-points/what-are-generalizations-and-stereotypes</a:t>
            </a:r>
            <a:endParaRPr lang="en-US" sz="1600" dirty="0">
              <a:solidFill>
                <a:schemeClr val="tx1">
                  <a:lumMod val="75000"/>
                  <a:lumOff val="25000"/>
                </a:schemeClr>
              </a:solidFill>
              <a:latin typeface="+mj-lt"/>
              <a:cs typeface="Arial" panose="020B0604020202020204" pitchFamily="34" charset="0"/>
            </a:endParaRPr>
          </a:p>
          <a:p>
            <a:pPr marL="342900" indent="-342900" algn="l">
              <a:lnSpc>
                <a:spcPct val="150000"/>
              </a:lnSpc>
              <a:buFont typeface="Wingdings 3" charset="2"/>
              <a:buChar char=""/>
            </a:pPr>
            <a:r>
              <a:rPr lang="en-US" sz="1600" dirty="0">
                <a:solidFill>
                  <a:schemeClr val="tx1">
                    <a:lumMod val="75000"/>
                    <a:lumOff val="25000"/>
                  </a:schemeClr>
                </a:solidFill>
                <a:latin typeface="+mj-lt"/>
                <a:cs typeface="Arial" panose="020B0604020202020204" pitchFamily="34" charset="0"/>
                <a:hlinkClick r:id="rId3">
                  <a:extLst>
                    <a:ext uri="{A12FA001-AC4F-418D-AE19-62706E023703}">
                      <ahyp:hlinkClr xmlns:ahyp="http://schemas.microsoft.com/office/drawing/2018/hyperlinkcolor" val="tx"/>
                    </a:ext>
                  </a:extLst>
                </a:hlinkClick>
              </a:rPr>
              <a:t>https://www.shorelight.com/student-stories/how-to-deal-with-culture-shock-a-guide-for-international-students/</a:t>
            </a:r>
            <a:endParaRPr lang="en-US" sz="1600" dirty="0">
              <a:solidFill>
                <a:schemeClr val="tx1">
                  <a:lumMod val="75000"/>
                  <a:lumOff val="25000"/>
                </a:schemeClr>
              </a:solidFill>
              <a:latin typeface="+mj-lt"/>
              <a:cs typeface="Arial" panose="020B0604020202020204" pitchFamily="34" charset="0"/>
            </a:endParaRPr>
          </a:p>
          <a:p>
            <a:pPr marL="342900" indent="-342900" algn="l">
              <a:lnSpc>
                <a:spcPct val="150000"/>
              </a:lnSpc>
              <a:buFont typeface="Wingdings 3" charset="2"/>
              <a:buChar char=""/>
            </a:pPr>
            <a:r>
              <a:rPr lang="en-US" sz="1600" dirty="0">
                <a:solidFill>
                  <a:schemeClr val="tx1">
                    <a:lumMod val="75000"/>
                    <a:lumOff val="25000"/>
                  </a:schemeClr>
                </a:solidFill>
                <a:latin typeface="+mj-lt"/>
                <a:cs typeface="Arial" panose="020B0604020202020204" pitchFamily="34" charset="0"/>
                <a:hlinkClick r:id="rId4">
                  <a:extLst>
                    <a:ext uri="{A12FA001-AC4F-418D-AE19-62706E023703}">
                      <ahyp:hlinkClr xmlns:ahyp="http://schemas.microsoft.com/office/drawing/2018/hyperlinkcolor" val="tx"/>
                    </a:ext>
                  </a:extLst>
                </a:hlinkClick>
              </a:rPr>
              <a:t>https://translations.ph/blog/filipino-slang,-colloquialism,-and-its-uses</a:t>
            </a:r>
            <a:endParaRPr lang="en-US" sz="1600" dirty="0">
              <a:solidFill>
                <a:schemeClr val="tx1">
                  <a:lumMod val="75000"/>
                  <a:lumOff val="25000"/>
                </a:schemeClr>
              </a:solidFill>
              <a:latin typeface="+mj-lt"/>
              <a:cs typeface="Arial" panose="020B0604020202020204" pitchFamily="34" charset="0"/>
            </a:endParaRPr>
          </a:p>
          <a:p>
            <a:pPr marL="342900" indent="-342900" algn="l">
              <a:lnSpc>
                <a:spcPct val="150000"/>
              </a:lnSpc>
              <a:buFont typeface="Wingdings 3" charset="2"/>
              <a:buChar char=""/>
            </a:pPr>
            <a:r>
              <a:rPr lang="en-US" sz="1600" dirty="0">
                <a:solidFill>
                  <a:schemeClr val="tx1">
                    <a:lumMod val="75000"/>
                    <a:lumOff val="25000"/>
                  </a:schemeClr>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https://shrehyagarwal.medium.com/intercultural-communication-a-skill-luxury-cannot-oversee-b41452236158</a:t>
            </a:r>
            <a:endParaRPr lang="en-US" sz="1600" dirty="0">
              <a:solidFill>
                <a:schemeClr val="tx1">
                  <a:lumMod val="75000"/>
                  <a:lumOff val="25000"/>
                </a:schemeClr>
              </a:solidFill>
              <a:latin typeface="+mj-lt"/>
              <a:cs typeface="Arial" panose="020B0604020202020204" pitchFamily="34" charset="0"/>
            </a:endParaRPr>
          </a:p>
          <a:p>
            <a:pPr marL="342900" indent="-342900" algn="l">
              <a:lnSpc>
                <a:spcPct val="150000"/>
              </a:lnSpc>
              <a:buFont typeface="Wingdings 3" charset="2"/>
              <a:buChar char=""/>
            </a:pPr>
            <a:r>
              <a:rPr lang="en-US" sz="1600" dirty="0">
                <a:solidFill>
                  <a:schemeClr val="tx1">
                    <a:lumMod val="75000"/>
                    <a:lumOff val="25000"/>
                  </a:schemeClr>
                </a:solidFill>
                <a:latin typeface="+mj-lt"/>
                <a:cs typeface="Arial" panose="020B0604020202020204" pitchFamily="34" charset="0"/>
              </a:rPr>
              <a:t>https://www.skillsyouneed.com/general/emotional-intelligence.html</a:t>
            </a:r>
          </a:p>
          <a:p>
            <a:pPr marL="342900" indent="-342900" algn="l">
              <a:buFont typeface="Wingdings 3" charset="2"/>
              <a:buChar char=""/>
            </a:pPr>
            <a:endParaRPr lang="en-US" dirty="0">
              <a:solidFill>
                <a:schemeClr val="tx1">
                  <a:lumMod val="75000"/>
                  <a:lumOff val="25000"/>
                </a:schemeClr>
              </a:solidFill>
              <a:latin typeface="+mj-lt"/>
              <a:cs typeface="Arial" panose="020B0604020202020204" pitchFamily="34" charset="0"/>
            </a:endParaRPr>
          </a:p>
          <a:p>
            <a:pPr algn="l">
              <a:spcBef>
                <a:spcPct val="0"/>
              </a:spcBef>
            </a:pPr>
            <a:endParaRPr lang="en-US" sz="1600" dirty="0">
              <a:solidFill>
                <a:schemeClr val="tx1">
                  <a:lumMod val="75000"/>
                  <a:lumOff val="25000"/>
                </a:schemeClr>
              </a:solidFill>
              <a:latin typeface="+mj-lt"/>
              <a:cs typeface="Arial" panose="020B0604020202020204" pitchFamily="34" charset="0"/>
            </a:endParaRPr>
          </a:p>
          <a:p>
            <a:pPr algn="l">
              <a:spcBef>
                <a:spcPct val="0"/>
              </a:spcBef>
            </a:pPr>
            <a:endParaRPr lang="en-GB" sz="3600" dirty="0">
              <a:solidFill>
                <a:schemeClr val="accent1"/>
              </a:solidFill>
              <a:latin typeface="+mj-lt"/>
              <a:cs typeface="Arial" panose="020B0604020202020204" pitchFamily="34" charset="0"/>
            </a:endParaRPr>
          </a:p>
        </p:txBody>
      </p:sp>
    </p:spTree>
    <p:extLst>
      <p:ext uri="{BB962C8B-B14F-4D97-AF65-F5344CB8AC3E}">
        <p14:creationId xmlns:p14="http://schemas.microsoft.com/office/powerpoint/2010/main" val="403939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7ED89-43C5-498F-A245-26F3DF0793A9}"/>
              </a:ext>
            </a:extLst>
          </p:cNvPr>
          <p:cNvSpPr>
            <a:spLocks noGrp="1"/>
          </p:cNvSpPr>
          <p:nvPr>
            <p:ph type="title"/>
          </p:nvPr>
        </p:nvSpPr>
        <p:spPr>
          <a:xfrm>
            <a:off x="1797666" y="2108200"/>
            <a:ext cx="8596668" cy="1320800"/>
          </a:xfrm>
        </p:spPr>
        <p:txBody>
          <a:bodyPr>
            <a:normAutofit fontScale="90000"/>
          </a:bodyPr>
          <a:lstStyle/>
          <a:p>
            <a:pPr algn="ctr"/>
            <a:r>
              <a:rPr lang="en-US" sz="13800" dirty="0">
                <a:solidFill>
                  <a:schemeClr val="accent1"/>
                </a:solidFill>
                <a:latin typeface="FF Taweel" panose="00000500000000000000" pitchFamily="50" charset="-78"/>
                <a:cs typeface="FF Taweel" panose="00000500000000000000" pitchFamily="50" charset="-78"/>
              </a:rPr>
              <a:t>Thank You</a:t>
            </a:r>
          </a:p>
        </p:txBody>
      </p:sp>
    </p:spTree>
    <p:extLst>
      <p:ext uri="{BB962C8B-B14F-4D97-AF65-F5344CB8AC3E}">
        <p14:creationId xmlns:p14="http://schemas.microsoft.com/office/powerpoint/2010/main" val="1766947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8796520-2640-4559-BAB1-ADE3A7386530}"/>
              </a:ext>
            </a:extLst>
          </p:cNvPr>
          <p:cNvSpPr>
            <a:spLocks noGrp="1"/>
          </p:cNvSpPr>
          <p:nvPr>
            <p:ph type="title"/>
          </p:nvPr>
        </p:nvSpPr>
        <p:spPr>
          <a:xfrm>
            <a:off x="1979887" y="1998601"/>
            <a:ext cx="8232226" cy="2732211"/>
          </a:xfrm>
        </p:spPr>
        <p:txBody>
          <a:bodyPr vert="horz" lIns="91440" tIns="45720" rIns="91440" bIns="45720" rtlCol="0" anchor="ctr">
            <a:noAutofit/>
          </a:bodyPr>
          <a:lstStyle/>
          <a:p>
            <a:pPr>
              <a:lnSpc>
                <a:spcPct val="90000"/>
              </a:lnSpc>
            </a:pPr>
            <a:r>
              <a:rPr lang="en-US" sz="3600" b="0" i="0" dirty="0">
                <a:solidFill>
                  <a:schemeClr val="tx1"/>
                </a:solidFill>
                <a:effectLst/>
              </a:rPr>
              <a:t>‘</a:t>
            </a:r>
            <a:r>
              <a:rPr lang="en-US" sz="3600" b="0" i="1" dirty="0">
                <a:solidFill>
                  <a:schemeClr val="tx1"/>
                </a:solidFill>
                <a:effectLst/>
              </a:rPr>
              <a:t>”</a:t>
            </a:r>
            <a:r>
              <a:rPr lang="en-US" sz="3600" i="1" dirty="0">
                <a:solidFill>
                  <a:schemeClr val="tx1"/>
                </a:solidFill>
              </a:rPr>
              <a:t>If you talk to a man in a language he understands, that goes to his head. If you talk to him in his language, that goes to his heart,,</a:t>
            </a:r>
            <a:br>
              <a:rPr lang="en-US" sz="3600" dirty="0">
                <a:solidFill>
                  <a:schemeClr val="tx1"/>
                </a:solidFill>
              </a:rPr>
            </a:br>
            <a:br>
              <a:rPr lang="en-US" sz="3600" dirty="0">
                <a:solidFill>
                  <a:schemeClr val="accent1"/>
                </a:solidFill>
              </a:rPr>
            </a:br>
            <a:endParaRPr lang="en-US" sz="3600" dirty="0">
              <a:solidFill>
                <a:schemeClr val="accent1"/>
              </a:solidFill>
            </a:endParaRPr>
          </a:p>
        </p:txBody>
      </p:sp>
      <p:sp>
        <p:nvSpPr>
          <p:cNvPr id="4" name="Text Placeholder 3">
            <a:extLst>
              <a:ext uri="{FF2B5EF4-FFF2-40B4-BE49-F238E27FC236}">
                <a16:creationId xmlns:a16="http://schemas.microsoft.com/office/drawing/2014/main" id="{1A148ECB-D658-4F52-AC9E-5CE6FE305D25}"/>
              </a:ext>
            </a:extLst>
          </p:cNvPr>
          <p:cNvSpPr>
            <a:spLocks noGrp="1"/>
          </p:cNvSpPr>
          <p:nvPr>
            <p:ph type="body" sz="quarter" idx="11"/>
          </p:nvPr>
        </p:nvSpPr>
        <p:spPr>
          <a:xfrm>
            <a:off x="685167" y="2160589"/>
            <a:ext cx="3720916" cy="3560733"/>
          </a:xfrm>
        </p:spPr>
        <p:txBody>
          <a:bodyPr vert="horz" lIns="91440" tIns="45720" rIns="91440" bIns="45720" rtlCol="0">
            <a:normAutofit/>
          </a:bodyPr>
          <a:lstStyle/>
          <a:p>
            <a:pPr indent="-228600"/>
            <a:endParaRPr lang="en-US"/>
          </a:p>
          <a:p>
            <a:pPr indent="-228600"/>
            <a:endParaRPr lang="en-US"/>
          </a:p>
          <a:p>
            <a:pPr indent="-228600"/>
            <a:endParaRPr lang="en-US"/>
          </a:p>
          <a:p>
            <a:pPr indent="-228600"/>
            <a:endParaRPr lang="en-US"/>
          </a:p>
          <a:p>
            <a:pPr indent="-228600"/>
            <a:endParaRPr lang="en-US"/>
          </a:p>
        </p:txBody>
      </p:sp>
      <p:pic>
        <p:nvPicPr>
          <p:cNvPr id="29" name="Picture 28" descr="Graphical user interface, application&#10;&#10;Description automatically generated">
            <a:extLst>
              <a:ext uri="{FF2B5EF4-FFF2-40B4-BE49-F238E27FC236}">
                <a16:creationId xmlns:a16="http://schemas.microsoft.com/office/drawing/2014/main" id="{A8360829-DC43-46F2-8EB3-6DDB12EFD4C3}"/>
              </a:ext>
            </a:extLst>
          </p:cNvPr>
          <p:cNvPicPr>
            <a:picLocks noChangeAspect="1"/>
          </p:cNvPicPr>
          <p:nvPr/>
        </p:nvPicPr>
        <p:blipFill>
          <a:blip r:embed="rId2"/>
          <a:stretch>
            <a:fillRect/>
          </a:stretch>
        </p:blipFill>
        <p:spPr>
          <a:xfrm>
            <a:off x="827314" y="1998601"/>
            <a:ext cx="9762898" cy="4836833"/>
          </a:xfrm>
          <a:prstGeom prst="rect">
            <a:avLst/>
          </a:prstGeom>
        </p:spPr>
      </p:pic>
    </p:spTree>
    <p:extLst>
      <p:ext uri="{BB962C8B-B14F-4D97-AF65-F5344CB8AC3E}">
        <p14:creationId xmlns:p14="http://schemas.microsoft.com/office/powerpoint/2010/main" val="3001952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D8B7B8F-05AC-4959-9CF3-EA2EFF9F5F0C}"/>
              </a:ext>
            </a:extLst>
          </p:cNvPr>
          <p:cNvPicPr>
            <a:picLocks noChangeAspect="1"/>
          </p:cNvPicPr>
          <p:nvPr/>
        </p:nvPicPr>
        <p:blipFill rotWithShape="1">
          <a:blip r:embed="rId3">
            <a:extLst>
              <a:ext uri="{28A0092B-C50C-407E-A947-70E740481C1C}">
                <a14:useLocalDpi xmlns:a14="http://schemas.microsoft.com/office/drawing/2010/main" val="0"/>
              </a:ext>
            </a:extLst>
          </a:blip>
          <a:srcRect l="21061" r="19158"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Content Placeholder 2">
            <a:extLst>
              <a:ext uri="{FF2B5EF4-FFF2-40B4-BE49-F238E27FC236}">
                <a16:creationId xmlns:a16="http://schemas.microsoft.com/office/drawing/2014/main" id="{50CC7297-3C56-4D0D-A1AB-DBC447E7C72B}"/>
              </a:ext>
            </a:extLst>
          </p:cNvPr>
          <p:cNvSpPr>
            <a:spLocks noGrp="1"/>
          </p:cNvSpPr>
          <p:nvPr>
            <p:ph idx="1"/>
          </p:nvPr>
        </p:nvSpPr>
        <p:spPr>
          <a:xfrm>
            <a:off x="677334" y="2664354"/>
            <a:ext cx="4302881" cy="1520824"/>
          </a:xfrm>
        </p:spPr>
        <p:txBody>
          <a:bodyPr>
            <a:norm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Not only language is enough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New communication technologies effect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Using culture in communication is like coloring </a:t>
            </a:r>
          </a:p>
        </p:txBody>
      </p:sp>
      <p:cxnSp>
        <p:nvCxnSpPr>
          <p:cNvPr id="42" name="Straight Connector 3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EAE137E1-296B-4ABF-A965-72E976A10A61}"/>
              </a:ext>
            </a:extLst>
          </p:cNvPr>
          <p:cNvSpPr>
            <a:spLocks noGrp="1"/>
          </p:cNvSpPr>
          <p:nvPr>
            <p:ph type="title"/>
          </p:nvPr>
        </p:nvSpPr>
        <p:spPr>
          <a:xfrm>
            <a:off x="677334" y="609600"/>
            <a:ext cx="1354666" cy="856343"/>
          </a:xfrm>
        </p:spPr>
        <p:txBody>
          <a:bodyPr/>
          <a:lstStyle/>
          <a:p>
            <a:r>
              <a:rPr lang="en-US" dirty="0"/>
              <a:t> </a:t>
            </a:r>
          </a:p>
        </p:txBody>
      </p:sp>
    </p:spTree>
    <p:extLst>
      <p:ext uri="{BB962C8B-B14F-4D97-AF65-F5344CB8AC3E}">
        <p14:creationId xmlns:p14="http://schemas.microsoft.com/office/powerpoint/2010/main" val="241350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3BE-4C55-440B-BE50-7C1A7132B650}"/>
              </a:ext>
            </a:extLst>
          </p:cNvPr>
          <p:cNvSpPr>
            <a:spLocks noGrp="1"/>
          </p:cNvSpPr>
          <p:nvPr>
            <p:ph type="title"/>
          </p:nvPr>
        </p:nvSpPr>
        <p:spPr/>
        <p:txBody>
          <a:bodyPr/>
          <a:lstStyle/>
          <a:p>
            <a:r>
              <a:rPr lang="en-US" dirty="0"/>
              <a:t>Culture Shock </a:t>
            </a:r>
          </a:p>
        </p:txBody>
      </p:sp>
      <p:sp>
        <p:nvSpPr>
          <p:cNvPr id="3" name="Content Placeholder 2">
            <a:extLst>
              <a:ext uri="{FF2B5EF4-FFF2-40B4-BE49-F238E27FC236}">
                <a16:creationId xmlns:a16="http://schemas.microsoft.com/office/drawing/2014/main" id="{D0185CC9-EBDD-488B-AE8F-8DFCEDFE8486}"/>
              </a:ext>
            </a:extLst>
          </p:cNvPr>
          <p:cNvSpPr>
            <a:spLocks noGrp="1"/>
          </p:cNvSpPr>
          <p:nvPr>
            <p:ph idx="1"/>
          </p:nvPr>
        </p:nvSpPr>
        <p:spPr>
          <a:xfrm>
            <a:off x="626681" y="2333169"/>
            <a:ext cx="5203751" cy="3694176"/>
          </a:xfrm>
        </p:spPr>
        <p:txBody>
          <a:bodyPr/>
          <a:lstStyle/>
          <a:p>
            <a:pPr>
              <a:buFont typeface="Arial" panose="020B0604020202020204" pitchFamily="34" charset="0"/>
              <a:buChar char="•"/>
            </a:pPr>
            <a:r>
              <a:rPr lang="en-US" b="0" i="0" dirty="0">
                <a:effectLst/>
              </a:rPr>
              <a:t>it is an experience a person may have when one moves to a cultural environment which is different from one's own</a:t>
            </a:r>
          </a:p>
          <a:p>
            <a:pPr>
              <a:buFont typeface="Arial" panose="020B0604020202020204" pitchFamily="34" charset="0"/>
              <a:buChar char="•"/>
            </a:pPr>
            <a:r>
              <a:rPr lang="en-US" b="0" i="0" dirty="0">
                <a:effectLst/>
              </a:rPr>
              <a:t> Happen</a:t>
            </a:r>
            <a:r>
              <a:rPr lang="en-US" dirty="0"/>
              <a:t> because of </a:t>
            </a:r>
            <a:r>
              <a:rPr lang="en-US" b="0" i="0" dirty="0">
                <a:effectLst/>
              </a:rPr>
              <a:t>unfamiliar way of life </a:t>
            </a:r>
          </a:p>
          <a:p>
            <a:pPr marL="0" indent="0">
              <a:buNone/>
            </a:pPr>
            <a:endParaRPr lang="en-US" dirty="0"/>
          </a:p>
        </p:txBody>
      </p:sp>
      <p:pic>
        <p:nvPicPr>
          <p:cNvPr id="4" name="Picture 3" descr="A picture containing person, person, indoor&#10;&#10;Description automatically generated">
            <a:extLst>
              <a:ext uri="{FF2B5EF4-FFF2-40B4-BE49-F238E27FC236}">
                <a16:creationId xmlns:a16="http://schemas.microsoft.com/office/drawing/2014/main" id="{B6B2F0A5-C324-4791-806A-43D2FAFCAB19}"/>
              </a:ext>
            </a:extLst>
          </p:cNvPr>
          <p:cNvPicPr>
            <a:picLocks noChangeAspect="1"/>
          </p:cNvPicPr>
          <p:nvPr/>
        </p:nvPicPr>
        <p:blipFill rotWithShape="1">
          <a:blip r:embed="rId2">
            <a:extLst>
              <a:ext uri="{28A0092B-C50C-407E-A947-70E740481C1C}">
                <a14:useLocalDpi xmlns:a14="http://schemas.microsoft.com/office/drawing/2010/main" val="0"/>
              </a:ext>
            </a:extLst>
          </a:blip>
          <a:srcRect l="8739" r="27590" b="1"/>
          <a:stretch/>
        </p:blipFill>
        <p:spPr>
          <a:xfrm>
            <a:off x="6925583" y="2139006"/>
            <a:ext cx="4639736" cy="3748194"/>
          </a:xfrm>
          <a:prstGeom prst="rect">
            <a:avLst/>
          </a:prstGeom>
          <a:noFill/>
        </p:spPr>
      </p:pic>
    </p:spTree>
    <p:extLst>
      <p:ext uri="{BB962C8B-B14F-4D97-AF65-F5344CB8AC3E}">
        <p14:creationId xmlns:p14="http://schemas.microsoft.com/office/powerpoint/2010/main" val="271570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8" name="Straight Connector 37">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9" name="Rectangle 4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51" name="Rectangle 5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Freeform: Shape 6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534B320A-560D-4493-AA6A-79A2C8DC387F}"/>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sz="3600">
                <a:solidFill>
                  <a:srgbClr val="FFFFFF"/>
                </a:solidFill>
              </a:rPr>
              <a:t>Handle culture Shocks </a:t>
            </a:r>
          </a:p>
        </p:txBody>
      </p:sp>
      <p:pic>
        <p:nvPicPr>
          <p:cNvPr id="2" name="WhatsApp Video 2021-12-15 at 12.45.55 AM">
            <a:hlinkClick r:id="" action="ppaction://media"/>
            <a:extLst>
              <a:ext uri="{FF2B5EF4-FFF2-40B4-BE49-F238E27FC236}">
                <a16:creationId xmlns:a16="http://schemas.microsoft.com/office/drawing/2014/main" id="{867A5411-4AA9-4A1E-B994-57D0EB3C13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7251" y="2403297"/>
            <a:ext cx="3856774" cy="2198360"/>
          </a:xfrm>
          <a:prstGeom prst="rect">
            <a:avLst/>
          </a:prstGeom>
        </p:spPr>
      </p:pic>
      <p:sp>
        <p:nvSpPr>
          <p:cNvPr id="3" name="Text Placeholder 2">
            <a:extLst>
              <a:ext uri="{FF2B5EF4-FFF2-40B4-BE49-F238E27FC236}">
                <a16:creationId xmlns:a16="http://schemas.microsoft.com/office/drawing/2014/main" id="{E9A2FFE3-A7C7-9249-96D4-8D9AC15E0150}"/>
              </a:ext>
            </a:extLst>
          </p:cNvPr>
          <p:cNvSpPr>
            <a:spLocks noGrp="1"/>
          </p:cNvSpPr>
          <p:nvPr>
            <p:ph type="body" sz="quarter" idx="11"/>
          </p:nvPr>
        </p:nvSpPr>
        <p:spPr>
          <a:xfrm>
            <a:off x="7181725" y="2837329"/>
            <a:ext cx="4512988" cy="3317938"/>
          </a:xfrm>
        </p:spPr>
        <p:txBody>
          <a:bodyPr vert="horz" lIns="91440" tIns="45720" rIns="91440" bIns="45720" rtlCol="0" anchor="t">
            <a:normAutofit/>
          </a:bodyPr>
          <a:lstStyle/>
          <a:p>
            <a:pPr marL="285750" indent="-285750"/>
            <a:r>
              <a:rPr lang="en-US">
                <a:solidFill>
                  <a:srgbClr val="FFFFFF"/>
                </a:solidFill>
              </a:rPr>
              <a:t>Research</a:t>
            </a:r>
          </a:p>
          <a:p>
            <a:pPr marL="285750" indent="-285750"/>
            <a:r>
              <a:rPr lang="en-US">
                <a:solidFill>
                  <a:srgbClr val="FFFFFF"/>
                </a:solidFill>
              </a:rPr>
              <a:t> Accept and adapt </a:t>
            </a:r>
          </a:p>
          <a:p>
            <a:pPr marL="285750" indent="-285750"/>
            <a:r>
              <a:rPr lang="en-US">
                <a:solidFill>
                  <a:srgbClr val="FFFFFF"/>
                </a:solidFill>
              </a:rPr>
              <a:t>positive attitude </a:t>
            </a:r>
          </a:p>
          <a:p>
            <a:pPr marL="285750" indent="-285750"/>
            <a:r>
              <a:rPr lang="en-US">
                <a:solidFill>
                  <a:srgbClr val="FFFFFF"/>
                </a:solidFill>
              </a:rPr>
              <a:t>Be Patience</a:t>
            </a:r>
          </a:p>
          <a:p>
            <a:pPr marL="285750" indent="-285750"/>
            <a:r>
              <a:rPr lang="en-US">
                <a:solidFill>
                  <a:srgbClr val="FFFFFF"/>
                </a:solidFill>
              </a:rPr>
              <a:t> Get into the other persons’ shoes</a:t>
            </a:r>
          </a:p>
          <a:p>
            <a:pPr marL="285750" indent="-285750"/>
            <a:endParaRPr lang="en-US">
              <a:solidFill>
                <a:srgbClr val="FFFFFF"/>
              </a:solidFill>
            </a:endParaRPr>
          </a:p>
          <a:p>
            <a:pPr marL="285750" indent="-285750"/>
            <a:endParaRPr lang="en-US">
              <a:solidFill>
                <a:srgbClr val="FFFFFF"/>
              </a:solidFill>
            </a:endParaRPr>
          </a:p>
          <a:p>
            <a:pPr marL="285750" indent="-285750"/>
            <a:endParaRPr lang="en-US">
              <a:solidFill>
                <a:srgbClr val="FFFFFF"/>
              </a:solidFill>
            </a:endParaRPr>
          </a:p>
          <a:p>
            <a:endParaRPr lang="en-US">
              <a:solidFill>
                <a:srgbClr val="FFFFFF"/>
              </a:solidFill>
            </a:endParaRPr>
          </a:p>
          <a:p>
            <a:endParaRPr lang="en-US">
              <a:solidFill>
                <a:srgbClr val="FFFFFF"/>
              </a:solidFill>
            </a:endParaRPr>
          </a:p>
        </p:txBody>
      </p:sp>
    </p:spTree>
    <p:extLst>
      <p:ext uri="{BB962C8B-B14F-4D97-AF65-F5344CB8AC3E}">
        <p14:creationId xmlns:p14="http://schemas.microsoft.com/office/powerpoint/2010/main" val="52493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linedrawing&#10;&#10;Description automatically generated">
            <a:extLst>
              <a:ext uri="{FF2B5EF4-FFF2-40B4-BE49-F238E27FC236}">
                <a16:creationId xmlns:a16="http://schemas.microsoft.com/office/drawing/2014/main" id="{87C3BC8D-B3BB-420C-BA89-5987643469B4}"/>
              </a:ext>
            </a:extLst>
          </p:cNvPr>
          <p:cNvPicPr>
            <a:picLocks noChangeAspect="1"/>
          </p:cNvPicPr>
          <p:nvPr/>
        </p:nvPicPr>
        <p:blipFill rotWithShape="1">
          <a:blip r:embed="rId3">
            <a:extLst>
              <a:ext uri="{28A0092B-C50C-407E-A947-70E740481C1C}">
                <a14:useLocalDpi xmlns:a14="http://schemas.microsoft.com/office/drawing/2010/main" val="0"/>
              </a:ext>
            </a:extLst>
          </a:blip>
          <a:srcRect l="8436" r="9835"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D91C8F31-BA2D-46D3-98C2-07F83BFD8FFB}"/>
              </a:ext>
            </a:extLst>
          </p:cNvPr>
          <p:cNvSpPr>
            <a:spLocks noGrp="1"/>
          </p:cNvSpPr>
          <p:nvPr>
            <p:ph type="title"/>
          </p:nvPr>
        </p:nvSpPr>
        <p:spPr>
          <a:xfrm>
            <a:off x="677333" y="609600"/>
            <a:ext cx="3851123" cy="1320800"/>
          </a:xfrm>
        </p:spPr>
        <p:txBody>
          <a:bodyPr>
            <a:normAutofit/>
          </a:bodyPr>
          <a:lstStyle/>
          <a:p>
            <a:r>
              <a:rPr lang="en-US" dirty="0"/>
              <a:t>Stereotype</a:t>
            </a:r>
            <a:r>
              <a:rPr lang="ar-EG" dirty="0"/>
              <a:t> </a:t>
            </a:r>
            <a:r>
              <a:rPr lang="en-US" dirty="0"/>
              <a:t>VS Global Culture </a:t>
            </a:r>
          </a:p>
        </p:txBody>
      </p:sp>
      <p:sp>
        <p:nvSpPr>
          <p:cNvPr id="8" name="Content Placeholder 7">
            <a:extLst>
              <a:ext uri="{FF2B5EF4-FFF2-40B4-BE49-F238E27FC236}">
                <a16:creationId xmlns:a16="http://schemas.microsoft.com/office/drawing/2014/main" id="{600821FB-0DD1-4F81-B789-8D81C52C178E}"/>
              </a:ext>
            </a:extLst>
          </p:cNvPr>
          <p:cNvSpPr>
            <a:spLocks noGrp="1"/>
          </p:cNvSpPr>
          <p:nvPr>
            <p:ph idx="1"/>
          </p:nvPr>
        </p:nvSpPr>
        <p:spPr>
          <a:xfrm>
            <a:off x="677334" y="2160589"/>
            <a:ext cx="3851122" cy="2248125"/>
          </a:xfrm>
        </p:spPr>
        <p:txBody>
          <a:bodyPr>
            <a:normAutofit/>
          </a:bodyPr>
          <a:lstStyle/>
          <a:p>
            <a:r>
              <a:rPr lang="en-GB" dirty="0"/>
              <a:t>Cultural generalizations involve categorizing members of the same group as having similar characteristics.</a:t>
            </a:r>
          </a:p>
          <a:p>
            <a:r>
              <a:rPr lang="en-GB" dirty="0"/>
              <a:t>Cultural generalizations must not be applied to every person within a culture group</a:t>
            </a:r>
            <a:endParaRPr lang="en-US" dirty="0"/>
          </a:p>
        </p:txBody>
      </p:sp>
      <p:cxnSp>
        <p:nvCxnSpPr>
          <p:cNvPr id="13" name="Straight Connector 1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Content Placeholder 7">
            <a:extLst>
              <a:ext uri="{FF2B5EF4-FFF2-40B4-BE49-F238E27FC236}">
                <a16:creationId xmlns:a16="http://schemas.microsoft.com/office/drawing/2014/main" id="{6ED1722D-1604-48A5-874D-3B0D0B3C188A}"/>
              </a:ext>
            </a:extLst>
          </p:cNvPr>
          <p:cNvSpPr txBox="1">
            <a:spLocks/>
          </p:cNvSpPr>
          <p:nvPr/>
        </p:nvSpPr>
        <p:spPr>
          <a:xfrm>
            <a:off x="675176" y="5151326"/>
            <a:ext cx="4286552" cy="100715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Egyptians are great people </a:t>
            </a:r>
          </a:p>
          <a:p>
            <a:r>
              <a:rPr lang="en-US" dirty="0"/>
              <a:t>People in </a:t>
            </a:r>
            <a:r>
              <a:rPr lang="en-US" dirty="0" err="1"/>
              <a:t>el-sharkia</a:t>
            </a:r>
            <a:r>
              <a:rPr lang="en-US" dirty="0"/>
              <a:t> is very generous </a:t>
            </a:r>
          </a:p>
        </p:txBody>
      </p:sp>
      <p:sp>
        <p:nvSpPr>
          <p:cNvPr id="28" name="Content Placeholder 7">
            <a:extLst>
              <a:ext uri="{FF2B5EF4-FFF2-40B4-BE49-F238E27FC236}">
                <a16:creationId xmlns:a16="http://schemas.microsoft.com/office/drawing/2014/main" id="{CC405FE8-A1F6-43CD-BA96-5EF688CEFAD9}"/>
              </a:ext>
            </a:extLst>
          </p:cNvPr>
          <p:cNvSpPr txBox="1">
            <a:spLocks/>
          </p:cNvSpPr>
          <p:nvPr/>
        </p:nvSpPr>
        <p:spPr>
          <a:xfrm>
            <a:off x="705166" y="4720356"/>
            <a:ext cx="1101149" cy="4309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a:solidFill>
                  <a:schemeClr val="accent2"/>
                </a:solidFill>
              </a:rPr>
              <a:t>EX</a:t>
            </a:r>
            <a:r>
              <a:rPr lang="en-US" dirty="0"/>
              <a:t>  </a:t>
            </a:r>
          </a:p>
        </p:txBody>
      </p:sp>
    </p:spTree>
    <p:extLst>
      <p:ext uri="{BB962C8B-B14F-4D97-AF65-F5344CB8AC3E}">
        <p14:creationId xmlns:p14="http://schemas.microsoft.com/office/powerpoint/2010/main" val="1328483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8F31-BA2D-46D3-98C2-07F83BFD8FFB}"/>
              </a:ext>
            </a:extLst>
          </p:cNvPr>
          <p:cNvSpPr>
            <a:spLocks noGrp="1"/>
          </p:cNvSpPr>
          <p:nvPr>
            <p:ph type="title"/>
          </p:nvPr>
        </p:nvSpPr>
        <p:spPr>
          <a:xfrm>
            <a:off x="677333" y="511629"/>
            <a:ext cx="3851123" cy="1320800"/>
          </a:xfrm>
        </p:spPr>
        <p:txBody>
          <a:bodyPr>
            <a:normAutofit/>
          </a:bodyPr>
          <a:lstStyle/>
          <a:p>
            <a:r>
              <a:rPr lang="en-US" dirty="0"/>
              <a:t>Stereotype</a:t>
            </a:r>
            <a:r>
              <a:rPr lang="ar-EG" dirty="0"/>
              <a:t> </a:t>
            </a:r>
            <a:r>
              <a:rPr lang="en-US" dirty="0"/>
              <a:t>VS Global Culture </a:t>
            </a:r>
          </a:p>
        </p:txBody>
      </p:sp>
      <p:cxnSp>
        <p:nvCxnSpPr>
          <p:cNvPr id="35" name="Straight Connector 3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E725DDDA-1B19-4714-A820-BF1532F3ED38}"/>
              </a:ext>
            </a:extLst>
          </p:cNvPr>
          <p:cNvSpPr>
            <a:spLocks noGrp="1"/>
          </p:cNvSpPr>
          <p:nvPr>
            <p:ph idx="1"/>
          </p:nvPr>
        </p:nvSpPr>
        <p:spPr>
          <a:xfrm>
            <a:off x="677334" y="2160590"/>
            <a:ext cx="4564137" cy="2509382"/>
          </a:xfrm>
        </p:spPr>
        <p:txBody>
          <a:bodyPr/>
          <a:lstStyle/>
          <a:p>
            <a:r>
              <a:rPr lang="en-GB" dirty="0"/>
              <a:t>Generalizations become stereotypes when all members of a group are categorized as having the same characteristics.</a:t>
            </a:r>
          </a:p>
          <a:p>
            <a:r>
              <a:rPr lang="en-GB" dirty="0"/>
              <a:t>Stereotypes, however, tend to be more negative than generalizations. Also, they are typically inflexible and resistant to new information.</a:t>
            </a:r>
          </a:p>
        </p:txBody>
      </p:sp>
      <p:pic>
        <p:nvPicPr>
          <p:cNvPr id="7" name="Picture 6" descr="A picture containing text, clipart&#10;&#10;Description automatically generated">
            <a:extLst>
              <a:ext uri="{FF2B5EF4-FFF2-40B4-BE49-F238E27FC236}">
                <a16:creationId xmlns:a16="http://schemas.microsoft.com/office/drawing/2014/main" id="{CB48073C-3331-4D41-8F84-AC3359DCA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494" y="-8467"/>
            <a:ext cx="6797506" cy="6922070"/>
          </a:xfrm>
          <a:prstGeom prst="rect">
            <a:avLst/>
          </a:prstGeom>
        </p:spPr>
      </p:pic>
    </p:spTree>
    <p:extLst>
      <p:ext uri="{BB962C8B-B14F-4D97-AF65-F5344CB8AC3E}">
        <p14:creationId xmlns:p14="http://schemas.microsoft.com/office/powerpoint/2010/main" val="127868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C8F31-BA2D-46D3-98C2-07F83BFD8FFB}"/>
              </a:ext>
            </a:extLst>
          </p:cNvPr>
          <p:cNvSpPr>
            <a:spLocks noGrp="1"/>
          </p:cNvSpPr>
          <p:nvPr>
            <p:ph type="title"/>
          </p:nvPr>
        </p:nvSpPr>
        <p:spPr>
          <a:xfrm>
            <a:off x="411480" y="987552"/>
            <a:ext cx="4485861" cy="1088136"/>
          </a:xfrm>
        </p:spPr>
        <p:txBody>
          <a:bodyPr anchor="b">
            <a:normAutofit fontScale="90000"/>
          </a:bodyPr>
          <a:lstStyle/>
          <a:p>
            <a:r>
              <a:rPr lang="en-US" sz="3400" dirty="0"/>
              <a:t>Avoid violation </a:t>
            </a:r>
            <a:br>
              <a:rPr lang="en-US" sz="3400" dirty="0"/>
            </a:br>
            <a:r>
              <a:rPr lang="en-US" sz="3400" dirty="0"/>
              <a:t>of culture values </a:t>
            </a:r>
          </a:p>
        </p:txBody>
      </p:sp>
      <p:sp>
        <p:nvSpPr>
          <p:cNvPr id="39" name="Rectangle 38">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person holding his hands up&#10;&#10;Description automatically generated with medium confidence">
            <a:extLst>
              <a:ext uri="{FF2B5EF4-FFF2-40B4-BE49-F238E27FC236}">
                <a16:creationId xmlns:a16="http://schemas.microsoft.com/office/drawing/2014/main" id="{82E7EC64-C2FF-4AAE-B387-11DEC622275D}"/>
              </a:ext>
            </a:extLst>
          </p:cNvPr>
          <p:cNvPicPr>
            <a:picLocks noChangeAspect="1"/>
          </p:cNvPicPr>
          <p:nvPr/>
        </p:nvPicPr>
        <p:blipFill rotWithShape="1">
          <a:blip r:embed="rId3">
            <a:extLst>
              <a:ext uri="{28A0092B-C50C-407E-A947-70E740481C1C}">
                <a14:useLocalDpi xmlns:a14="http://schemas.microsoft.com/office/drawing/2010/main" val="0"/>
              </a:ext>
            </a:extLst>
          </a:blip>
          <a:srcRect t="8642" r="-2" b="16640"/>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5" name="TextBox 4">
            <a:extLst>
              <a:ext uri="{FF2B5EF4-FFF2-40B4-BE49-F238E27FC236}">
                <a16:creationId xmlns:a16="http://schemas.microsoft.com/office/drawing/2014/main" id="{816E17DB-9407-4A8E-9AC0-3DDEAB1F4530}"/>
              </a:ext>
            </a:extLst>
          </p:cNvPr>
          <p:cNvSpPr txBox="1"/>
          <p:nvPr/>
        </p:nvSpPr>
        <p:spPr>
          <a:xfrm>
            <a:off x="411479" y="2652525"/>
            <a:ext cx="401984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Value is used to judge the world around us </a:t>
            </a:r>
          </a:p>
          <a:p>
            <a:endParaRPr lang="en-US" dirty="0"/>
          </a:p>
          <a:p>
            <a:pPr marL="285750" indent="-285750">
              <a:buFont typeface="Arial" panose="020B0604020202020204" pitchFamily="34" charset="0"/>
              <a:buChar char="•"/>
            </a:pPr>
            <a:r>
              <a:rPr lang="en-US" dirty="0"/>
              <a:t>Breaking values and traditions is like breaking law </a:t>
            </a:r>
          </a:p>
          <a:p>
            <a:endParaRPr lang="en-US" dirty="0"/>
          </a:p>
          <a:p>
            <a:pPr marL="285750" indent="-285750">
              <a:buFont typeface="Arial" panose="020B0604020202020204" pitchFamily="34" charset="0"/>
              <a:buChar char="•"/>
            </a:pPr>
            <a:r>
              <a:rPr lang="en-US" dirty="0"/>
              <a:t>Avoid breaking those values by learn about culture of the people you communicate with .</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0969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C4917F77-243B-4BBF-93F5-981B781895FB}"/>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sz="3600" dirty="0">
                <a:solidFill>
                  <a:schemeClr val="accent1"/>
                </a:solidFill>
              </a:rPr>
              <a:t>Cultural Slang</a:t>
            </a:r>
          </a:p>
        </p:txBody>
      </p:sp>
      <p:sp>
        <p:nvSpPr>
          <p:cNvPr id="3" name="Text Placeholder 2">
            <a:extLst>
              <a:ext uri="{FF2B5EF4-FFF2-40B4-BE49-F238E27FC236}">
                <a16:creationId xmlns:a16="http://schemas.microsoft.com/office/drawing/2014/main" id="{D7550585-CA92-EB41-9898-BB8983638AD6}"/>
              </a:ext>
            </a:extLst>
          </p:cNvPr>
          <p:cNvSpPr>
            <a:spLocks noGrp="1"/>
          </p:cNvSpPr>
          <p:nvPr>
            <p:ph type="body" sz="quarter" idx="11"/>
          </p:nvPr>
        </p:nvSpPr>
        <p:spPr>
          <a:xfrm>
            <a:off x="677334" y="2160589"/>
            <a:ext cx="3957349" cy="3749323"/>
          </a:xfrm>
        </p:spPr>
        <p:txBody>
          <a:bodyPr vert="horz" lIns="91440" tIns="45720" rIns="91440" bIns="45720" rtlCol="0">
            <a:normAutofit/>
          </a:bodyPr>
          <a:lstStyle/>
          <a:p>
            <a:pPr marL="342900" indent="-228600"/>
            <a:r>
              <a:rPr lang="en-US" dirty="0">
                <a:solidFill>
                  <a:schemeClr val="tx1">
                    <a:lumMod val="75000"/>
                    <a:lumOff val="25000"/>
                  </a:schemeClr>
                </a:solidFill>
              </a:rPr>
              <a:t>A type of language that consists of words that are regarded as very informal, are more common in speech &amp; typically restricted to a particular context or group of people</a:t>
            </a:r>
          </a:p>
          <a:p>
            <a:pPr marL="342900" indent="-228600"/>
            <a:r>
              <a:rPr lang="en-US" dirty="0">
                <a:solidFill>
                  <a:schemeClr val="tx1">
                    <a:lumMod val="75000"/>
                    <a:lumOff val="25000"/>
                  </a:schemeClr>
                </a:solidFill>
              </a:rPr>
              <a:t>Importance of slang in languages makes every country unique influenced by history, environment and culture.</a:t>
            </a:r>
          </a:p>
          <a:p>
            <a:pPr marL="342900" indent="-228600"/>
            <a:endParaRPr lang="en-US" dirty="0">
              <a:solidFill>
                <a:schemeClr val="tx1">
                  <a:lumMod val="75000"/>
                  <a:lumOff val="25000"/>
                </a:schemeClr>
              </a:solidFill>
            </a:endParaRPr>
          </a:p>
          <a:p>
            <a:pPr indent="-228600"/>
            <a:endParaRPr lang="en-US" dirty="0">
              <a:solidFill>
                <a:schemeClr val="tx1">
                  <a:lumMod val="75000"/>
                  <a:lumOff val="25000"/>
                </a:schemeClr>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D34FB843-4CE5-4566-9FE5-ACD8A03481DE}"/>
              </a:ext>
            </a:extLst>
          </p:cNvPr>
          <p:cNvPicPr>
            <a:picLocks noChangeAspect="1"/>
          </p:cNvPicPr>
          <p:nvPr/>
        </p:nvPicPr>
        <p:blipFill>
          <a:blip r:embed="rId2"/>
          <a:stretch>
            <a:fillRect/>
          </a:stretch>
        </p:blipFill>
        <p:spPr>
          <a:xfrm>
            <a:off x="5045991" y="2267032"/>
            <a:ext cx="4682602" cy="2645669"/>
          </a:xfrm>
          <a:prstGeom prst="rect">
            <a:avLst/>
          </a:prstGeom>
        </p:spPr>
      </p:pic>
    </p:spTree>
    <p:extLst>
      <p:ext uri="{BB962C8B-B14F-4D97-AF65-F5344CB8AC3E}">
        <p14:creationId xmlns:p14="http://schemas.microsoft.com/office/powerpoint/2010/main" val="11233535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2571</TotalTime>
  <Words>749</Words>
  <Application>Microsoft Office PowerPoint</Application>
  <PresentationFormat>Widescreen</PresentationFormat>
  <Paragraphs>87</Paragraphs>
  <Slides>19</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Courier New</vt:lpstr>
      <vt:lpstr>FF Taweel</vt:lpstr>
      <vt:lpstr>Trebuchet MS</vt:lpstr>
      <vt:lpstr>Wingdings</vt:lpstr>
      <vt:lpstr>Wingdings 3</vt:lpstr>
      <vt:lpstr>Facet</vt:lpstr>
      <vt:lpstr>INTERCULTURAL CONSIDERATION</vt:lpstr>
      <vt:lpstr>‘”If you talk to a man in a language he understands, that goes to his head. If you talk to him in his language, that goes to his heart,,  </vt:lpstr>
      <vt:lpstr> </vt:lpstr>
      <vt:lpstr>Culture Shock </vt:lpstr>
      <vt:lpstr>Handle culture Shocks </vt:lpstr>
      <vt:lpstr>Stereotype VS Global Culture </vt:lpstr>
      <vt:lpstr>Stereotype VS Global Culture </vt:lpstr>
      <vt:lpstr>Avoid violation  of culture values </vt:lpstr>
      <vt:lpstr>Cultural Slang</vt:lpstr>
      <vt:lpstr>Words have different meanings in different groups and cultures</vt:lpstr>
      <vt:lpstr>PowerPoint Presentation</vt:lpstr>
      <vt:lpstr>Using Humor</vt:lpstr>
      <vt:lpstr>Influence of cultures on humor </vt:lpstr>
      <vt:lpstr>Gender egalitarianism </vt:lpstr>
      <vt:lpstr>How does culture affect gender egalitarianism?</vt:lpstr>
      <vt:lpstr>What Is Cultural Variation?</vt:lpstr>
      <vt:lpstr>Different time-zones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hala</dc:creator>
  <cp:lastModifiedBy>hala salah</cp:lastModifiedBy>
  <cp:revision>21</cp:revision>
  <dcterms:created xsi:type="dcterms:W3CDTF">2021-11-22T07:50:30Z</dcterms:created>
  <dcterms:modified xsi:type="dcterms:W3CDTF">2021-12-15T07:32:56Z</dcterms:modified>
</cp:coreProperties>
</file>